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2" r:id="rId1"/>
  </p:sldMasterIdLst>
  <p:notesMasterIdLst>
    <p:notesMasterId r:id="rId24"/>
  </p:notesMasterIdLst>
  <p:sldIdLst>
    <p:sldId id="256" r:id="rId2"/>
    <p:sldId id="271" r:id="rId3"/>
    <p:sldId id="307" r:id="rId4"/>
    <p:sldId id="308" r:id="rId5"/>
    <p:sldId id="273" r:id="rId6"/>
    <p:sldId id="274" r:id="rId7"/>
    <p:sldId id="275" r:id="rId8"/>
    <p:sldId id="277" r:id="rId9"/>
    <p:sldId id="278" r:id="rId10"/>
    <p:sldId id="279" r:id="rId11"/>
    <p:sldId id="280" r:id="rId12"/>
    <p:sldId id="281" r:id="rId13"/>
    <p:sldId id="282" r:id="rId14"/>
    <p:sldId id="283" r:id="rId15"/>
    <p:sldId id="285" r:id="rId16"/>
    <p:sldId id="295" r:id="rId17"/>
    <p:sldId id="286" r:id="rId18"/>
    <p:sldId id="287" r:id="rId19"/>
    <p:sldId id="288" r:id="rId20"/>
    <p:sldId id="289" r:id="rId21"/>
    <p:sldId id="290" r:id="rId22"/>
    <p:sldId id="291"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92ADB9-5FB6-4438-B014-1E54F21404C1}" v="5" dt="2023-06-07T14:48:10.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376" autoAdjust="0"/>
  </p:normalViewPr>
  <p:slideViewPr>
    <p:cSldViewPr snapToGrid="0">
      <p:cViewPr varScale="1">
        <p:scale>
          <a:sx n="88" d="100"/>
          <a:sy n="88" d="100"/>
        </p:scale>
        <p:origin x="8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28F9DD1-14A4-4B07-9308-9592D7B63A3D}" type="datetimeFigureOut">
              <a:rPr lang="en-US" smtClean="0"/>
              <a:t>6/7/2023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76497EF-D273-4CB6-9253-A9AA10B3A120}" type="slidenum">
              <a:rPr lang="en-US" smtClean="0"/>
              <a:t>‹#›</a:t>
            </a:fld>
            <a:endParaRPr lang="en-US" dirty="0"/>
          </a:p>
        </p:txBody>
      </p:sp>
    </p:spTree>
    <p:extLst>
      <p:ext uri="{BB962C8B-B14F-4D97-AF65-F5344CB8AC3E}">
        <p14:creationId xmlns:p14="http://schemas.microsoft.com/office/powerpoint/2010/main" val="2806600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6497EF-D273-4CB6-9253-A9AA10B3A120}" type="slidenum">
              <a:rPr lang="en-US" smtClean="0"/>
              <a:t>4</a:t>
            </a:fld>
            <a:endParaRPr lang="en-US" dirty="0"/>
          </a:p>
        </p:txBody>
      </p:sp>
    </p:spTree>
    <p:extLst>
      <p:ext uri="{BB962C8B-B14F-4D97-AF65-F5344CB8AC3E}">
        <p14:creationId xmlns:p14="http://schemas.microsoft.com/office/powerpoint/2010/main" val="279328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6497EF-D273-4CB6-9253-A9AA10B3A120}" type="slidenum">
              <a:rPr lang="en-US" smtClean="0"/>
              <a:t>7</a:t>
            </a:fld>
            <a:endParaRPr lang="en-US" dirty="0"/>
          </a:p>
        </p:txBody>
      </p:sp>
    </p:spTree>
    <p:extLst>
      <p:ext uri="{BB962C8B-B14F-4D97-AF65-F5344CB8AC3E}">
        <p14:creationId xmlns:p14="http://schemas.microsoft.com/office/powerpoint/2010/main" val="26150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900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5109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21206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0243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73349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19069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9045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0319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0876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0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2085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6/7/2023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043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665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933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567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6/7/2023</a:t>
            </a:fld>
            <a:endParaRPr lang="en-US" dirty="0"/>
          </a:p>
        </p:txBody>
      </p:sp>
    </p:spTree>
    <p:extLst>
      <p:ext uri="{BB962C8B-B14F-4D97-AF65-F5344CB8AC3E}">
        <p14:creationId xmlns:p14="http://schemas.microsoft.com/office/powerpoint/2010/main" val="49191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6/7/2023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4766098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cid:image002.png@01D8E549.6AA80840"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57D2A8-23FF-40FD-A77F-5BCC02B141F8}"/>
              </a:ext>
            </a:extLst>
          </p:cNvPr>
          <p:cNvSpPr txBox="1"/>
          <p:nvPr/>
        </p:nvSpPr>
        <p:spPr>
          <a:xfrm>
            <a:off x="2100064" y="3738733"/>
            <a:ext cx="6551720" cy="1323439"/>
          </a:xfrm>
          <a:prstGeom prst="rect">
            <a:avLst/>
          </a:prstGeom>
          <a:noFill/>
        </p:spPr>
        <p:txBody>
          <a:bodyPr wrap="square" rtlCol="0">
            <a:spAutoFit/>
          </a:bodyPr>
          <a:lstStyle/>
          <a:p>
            <a:pPr algn="ctr"/>
            <a:r>
              <a:rPr lang="en-US" sz="4000" dirty="0">
                <a:solidFill>
                  <a:srgbClr val="002060"/>
                </a:solidFill>
                <a:latin typeface="+mj-lt"/>
                <a:cs typeface="Calibri" panose="020F0502020204030204" pitchFamily="34" charset="0"/>
              </a:rPr>
              <a:t>REQUISITION/PURCHASING PROCESS</a:t>
            </a:r>
          </a:p>
        </p:txBody>
      </p:sp>
      <p:sp>
        <p:nvSpPr>
          <p:cNvPr id="2" name="TextBox 1">
            <a:extLst>
              <a:ext uri="{FF2B5EF4-FFF2-40B4-BE49-F238E27FC236}">
                <a16:creationId xmlns:a16="http://schemas.microsoft.com/office/drawing/2014/main" id="{74D62ACD-E488-4ADD-8197-90B178E87EE8}"/>
              </a:ext>
            </a:extLst>
          </p:cNvPr>
          <p:cNvSpPr txBox="1"/>
          <p:nvPr/>
        </p:nvSpPr>
        <p:spPr>
          <a:xfrm>
            <a:off x="802353" y="6331017"/>
            <a:ext cx="2595422" cy="276999"/>
          </a:xfrm>
          <a:prstGeom prst="rect">
            <a:avLst/>
          </a:prstGeom>
          <a:noFill/>
        </p:spPr>
        <p:txBody>
          <a:bodyPr wrap="square" rtlCol="0">
            <a:spAutoFit/>
          </a:bodyPr>
          <a:lstStyle/>
          <a:p>
            <a:r>
              <a:rPr lang="en-US" sz="1200" dirty="0">
                <a:solidFill>
                  <a:srgbClr val="002060"/>
                </a:solidFill>
              </a:rPr>
              <a:t>June 07, 2023</a:t>
            </a:r>
          </a:p>
        </p:txBody>
      </p:sp>
      <p:pic>
        <p:nvPicPr>
          <p:cNvPr id="8" name="Picture 7" descr="A picture containing text&#10;&#10;Description automatically generated">
            <a:extLst>
              <a:ext uri="{FF2B5EF4-FFF2-40B4-BE49-F238E27FC236}">
                <a16:creationId xmlns:a16="http://schemas.microsoft.com/office/drawing/2014/main" id="{91DA7BB4-DE34-478A-A9DE-207B8C3A9F73}"/>
              </a:ext>
            </a:extLst>
          </p:cNvPr>
          <p:cNvPicPr>
            <a:picLocks noChangeAspect="1"/>
          </p:cNvPicPr>
          <p:nvPr/>
        </p:nvPicPr>
        <p:blipFill>
          <a:blip r:embed="rId2"/>
          <a:stretch>
            <a:fillRect/>
          </a:stretch>
        </p:blipFill>
        <p:spPr>
          <a:xfrm>
            <a:off x="2382397" y="388483"/>
            <a:ext cx="5987054" cy="2422113"/>
          </a:xfrm>
          <a:prstGeom prst="rect">
            <a:avLst/>
          </a:prstGeom>
        </p:spPr>
      </p:pic>
    </p:spTree>
    <p:extLst>
      <p:ext uri="{BB962C8B-B14F-4D97-AF65-F5344CB8AC3E}">
        <p14:creationId xmlns:p14="http://schemas.microsoft.com/office/powerpoint/2010/main" val="3558480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BABA7C-2BC3-4B72-A2F9-1AE86FABC2BC}"/>
              </a:ext>
            </a:extLst>
          </p:cNvPr>
          <p:cNvSpPr/>
          <p:nvPr/>
        </p:nvSpPr>
        <p:spPr>
          <a:xfrm>
            <a:off x="4311243" y="550222"/>
            <a:ext cx="2295623" cy="369332"/>
          </a:xfrm>
          <a:prstGeom prst="rect">
            <a:avLst/>
          </a:prstGeom>
        </p:spPr>
        <p:txBody>
          <a:bodyPr wrap="square">
            <a:spAutoFit/>
          </a:bodyPr>
          <a:lstStyle/>
          <a:p>
            <a:r>
              <a:rPr lang="en-US" b="1" u="sng" dirty="0">
                <a:solidFill>
                  <a:srgbClr val="002060"/>
                </a:solidFill>
              </a:rPr>
              <a:t>LARGE PURCHASES</a:t>
            </a:r>
          </a:p>
        </p:txBody>
      </p:sp>
      <p:pic>
        <p:nvPicPr>
          <p:cNvPr id="6" name="Picture 5">
            <a:extLst>
              <a:ext uri="{FF2B5EF4-FFF2-40B4-BE49-F238E27FC236}">
                <a16:creationId xmlns:a16="http://schemas.microsoft.com/office/drawing/2014/main" id="{866100FB-0C45-4CB0-80B6-2D84E6A8C206}"/>
              </a:ext>
            </a:extLst>
          </p:cNvPr>
          <p:cNvPicPr>
            <a:picLocks noChangeAspect="1"/>
          </p:cNvPicPr>
          <p:nvPr/>
        </p:nvPicPr>
        <p:blipFill>
          <a:blip r:embed="rId2"/>
          <a:stretch>
            <a:fillRect/>
          </a:stretch>
        </p:blipFill>
        <p:spPr>
          <a:xfrm>
            <a:off x="159717" y="0"/>
            <a:ext cx="1441861" cy="1839108"/>
          </a:xfrm>
          <a:prstGeom prst="rect">
            <a:avLst/>
          </a:prstGeom>
        </p:spPr>
      </p:pic>
      <p:sp>
        <p:nvSpPr>
          <p:cNvPr id="4" name="TextBox 3">
            <a:extLst>
              <a:ext uri="{FF2B5EF4-FFF2-40B4-BE49-F238E27FC236}">
                <a16:creationId xmlns:a16="http://schemas.microsoft.com/office/drawing/2014/main" id="{A0D5F86E-5879-4BED-AB65-9555507F1FE3}"/>
              </a:ext>
            </a:extLst>
          </p:cNvPr>
          <p:cNvSpPr txBox="1"/>
          <p:nvPr/>
        </p:nvSpPr>
        <p:spPr>
          <a:xfrm>
            <a:off x="159717" y="1964088"/>
            <a:ext cx="10040085" cy="4247317"/>
          </a:xfrm>
          <a:prstGeom prst="rect">
            <a:avLst/>
          </a:prstGeom>
          <a:noFill/>
        </p:spPr>
        <p:txBody>
          <a:bodyPr wrap="square" rtlCol="0">
            <a:spAutoFit/>
          </a:bodyPr>
          <a:lstStyle/>
          <a:p>
            <a:r>
              <a:rPr lang="en-US" b="1" dirty="0">
                <a:solidFill>
                  <a:srgbClr val="002060"/>
                </a:solidFill>
              </a:rPr>
              <a:t>Purchases over $9,999.99</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Must be bid or purchased by another method </a:t>
            </a:r>
          </a:p>
          <a:p>
            <a:r>
              <a:rPr lang="en-US" dirty="0">
                <a:solidFill>
                  <a:srgbClr val="002060"/>
                </a:solidFill>
              </a:rPr>
              <a:t>   (The Controller will determine to ensure we are in compliance with Louisiana State Law)</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Artificially dividing purchases to avoid the bid process is </a:t>
            </a:r>
            <a:r>
              <a:rPr lang="en-US" b="1" u="sng" dirty="0">
                <a:solidFill>
                  <a:srgbClr val="002060"/>
                </a:solidFill>
              </a:rPr>
              <a:t>NOT</a:t>
            </a:r>
            <a:r>
              <a:rPr lang="en-US" dirty="0">
                <a:solidFill>
                  <a:srgbClr val="002060"/>
                </a:solidFill>
              </a:rPr>
              <a:t> permitted by law</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The appearance of artificially dividing a purchases (multiple purchases from same vendor within a short amount of time) must be avoided</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Combine all “like” purchases on a single requisition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07522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9AB919-F6E6-4DB9-A69A-8B40D4370693}"/>
              </a:ext>
            </a:extLst>
          </p:cNvPr>
          <p:cNvSpPr txBox="1"/>
          <p:nvPr/>
        </p:nvSpPr>
        <p:spPr>
          <a:xfrm>
            <a:off x="3262652" y="215900"/>
            <a:ext cx="3926858" cy="369332"/>
          </a:xfrm>
          <a:prstGeom prst="rect">
            <a:avLst/>
          </a:prstGeom>
          <a:noFill/>
        </p:spPr>
        <p:txBody>
          <a:bodyPr wrap="square" rtlCol="0">
            <a:spAutoFit/>
          </a:bodyPr>
          <a:lstStyle/>
          <a:p>
            <a:pPr algn="ctr"/>
            <a:r>
              <a:rPr lang="en-US" b="1" u="sng" dirty="0">
                <a:solidFill>
                  <a:srgbClr val="002060"/>
                </a:solidFill>
                <a:latin typeface="+mj-lt"/>
                <a:ea typeface="+mj-ea"/>
                <a:cs typeface="Times New Roman" panose="02020603050405020304" pitchFamily="18" charset="0"/>
              </a:rPr>
              <a:t>BID TIMELINES</a:t>
            </a:r>
          </a:p>
        </p:txBody>
      </p:sp>
      <p:sp>
        <p:nvSpPr>
          <p:cNvPr id="8" name="Rectangle 7">
            <a:extLst>
              <a:ext uri="{FF2B5EF4-FFF2-40B4-BE49-F238E27FC236}">
                <a16:creationId xmlns:a16="http://schemas.microsoft.com/office/drawing/2014/main" id="{8CE6EA98-3F9F-4752-AE7A-853F69A67D61}"/>
              </a:ext>
            </a:extLst>
          </p:cNvPr>
          <p:cNvSpPr/>
          <p:nvPr/>
        </p:nvSpPr>
        <p:spPr>
          <a:xfrm>
            <a:off x="152265" y="910471"/>
            <a:ext cx="9457285" cy="2442207"/>
          </a:xfrm>
          <a:prstGeom prst="rect">
            <a:avLst/>
          </a:prstGeom>
        </p:spPr>
        <p:txBody>
          <a:bodyPr wrap="square">
            <a:spAutoFit/>
          </a:bodyPr>
          <a:lstStyle/>
          <a:p>
            <a:pPr marL="800100" marR="0" lvl="1" indent="-342900">
              <a:lnSpc>
                <a:spcPct val="107000"/>
              </a:lnSpc>
              <a:spcBef>
                <a:spcPts val="0"/>
              </a:spcBef>
              <a:spcAft>
                <a:spcPts val="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The bid process takes approximately 4 weeks for a purchase of $10,000.00 - $29,999.99</a:t>
            </a:r>
          </a:p>
          <a:p>
            <a:pPr marL="800100" marR="0" lvl="1" indent="-342900">
              <a:lnSpc>
                <a:spcPct val="107000"/>
              </a:lnSpc>
              <a:spcBef>
                <a:spcPts val="0"/>
              </a:spcBef>
              <a:spcAft>
                <a:spcPts val="0"/>
              </a:spcAft>
              <a:buFont typeface="Arial" panose="020B0604020202020204" pitchFamily="34" charset="0"/>
              <a:buChar char="•"/>
            </a:pPr>
            <a:endParaRPr lang="en-US" dirty="0">
              <a:solidFill>
                <a:srgbClr val="002060"/>
              </a:solidFill>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The bid process takes approximately 5 - 8 weeks for a purchase exceeding $30,000.00</a:t>
            </a:r>
          </a:p>
          <a:p>
            <a:pPr marL="800100" marR="0" lvl="1" indent="-342900">
              <a:lnSpc>
                <a:spcPct val="107000"/>
              </a:lnSpc>
              <a:spcBef>
                <a:spcPts val="0"/>
              </a:spcBef>
              <a:spcAft>
                <a:spcPts val="0"/>
              </a:spcAft>
              <a:buFont typeface="Arial" panose="020B0604020202020204" pitchFamily="34" charset="0"/>
              <a:buChar char="•"/>
            </a:pPr>
            <a:endParaRPr lang="en-US" dirty="0">
              <a:solidFill>
                <a:srgbClr val="002060"/>
              </a:solidFill>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If you need guidance on purchases that exceed $10,000.00, please contact the or Controller for options available for your need</a:t>
            </a:r>
            <a:endParaRPr lang="en-US" dirty="0">
              <a:solidFill>
                <a:srgbClr val="002060"/>
              </a:solidFill>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4692B17D-03D3-4DE0-BCAF-A902C54BB866}"/>
              </a:ext>
            </a:extLst>
          </p:cNvPr>
          <p:cNvPicPr>
            <a:picLocks noChangeAspect="1"/>
          </p:cNvPicPr>
          <p:nvPr/>
        </p:nvPicPr>
        <p:blipFill>
          <a:blip r:embed="rId2"/>
          <a:stretch>
            <a:fillRect/>
          </a:stretch>
        </p:blipFill>
        <p:spPr>
          <a:xfrm>
            <a:off x="3705711" y="4484459"/>
            <a:ext cx="2859397" cy="2041246"/>
          </a:xfrm>
          <a:prstGeom prst="rect">
            <a:avLst/>
          </a:prstGeom>
        </p:spPr>
      </p:pic>
    </p:spTree>
    <p:extLst>
      <p:ext uri="{BB962C8B-B14F-4D97-AF65-F5344CB8AC3E}">
        <p14:creationId xmlns:p14="http://schemas.microsoft.com/office/powerpoint/2010/main" val="412339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BC2E01-9E3E-4BB4-BC83-CB99BC5C2FCE}"/>
              </a:ext>
            </a:extLst>
          </p:cNvPr>
          <p:cNvSpPr/>
          <p:nvPr/>
        </p:nvSpPr>
        <p:spPr>
          <a:xfrm>
            <a:off x="3796842" y="342040"/>
            <a:ext cx="3118161" cy="369332"/>
          </a:xfrm>
          <a:prstGeom prst="rect">
            <a:avLst/>
          </a:prstGeom>
        </p:spPr>
        <p:txBody>
          <a:bodyPr wrap="none">
            <a:spAutoFit/>
          </a:bodyPr>
          <a:lstStyle/>
          <a:p>
            <a:r>
              <a:rPr lang="en-US" b="1" u="sng" dirty="0">
                <a:solidFill>
                  <a:srgbClr val="002060"/>
                </a:solidFill>
                <a:latin typeface="+mj-lt"/>
                <a:ea typeface="+mj-ea"/>
                <a:cs typeface="Times New Roman" panose="02020603050405020304" pitchFamily="18" charset="0"/>
              </a:rPr>
              <a:t>PURCHASES FOR STUDENTS</a:t>
            </a:r>
          </a:p>
        </p:txBody>
      </p:sp>
      <p:sp>
        <p:nvSpPr>
          <p:cNvPr id="3" name="Rectangle 2">
            <a:extLst>
              <a:ext uri="{FF2B5EF4-FFF2-40B4-BE49-F238E27FC236}">
                <a16:creationId xmlns:a16="http://schemas.microsoft.com/office/drawing/2014/main" id="{5B0DEFAD-D64B-4B86-8FA9-750D92087CBD}"/>
              </a:ext>
            </a:extLst>
          </p:cNvPr>
          <p:cNvSpPr/>
          <p:nvPr/>
        </p:nvSpPr>
        <p:spPr>
          <a:xfrm>
            <a:off x="231068" y="1504344"/>
            <a:ext cx="9935852" cy="2248436"/>
          </a:xfrm>
          <a:prstGeom prst="rect">
            <a:avLst/>
          </a:prstGeom>
        </p:spPr>
        <p:txBody>
          <a:bodyPr wrap="square">
            <a:spAutoFit/>
          </a:bodyPr>
          <a:lstStyle/>
          <a:p>
            <a:pPr marL="742950" lvl="1" indent="-285750">
              <a:lnSpc>
                <a:spcPct val="107000"/>
              </a:lnSpc>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Items for students can not be purchased with state funds (textbooks, testing, study aids, travel, etc. </a:t>
            </a:r>
          </a:p>
          <a:p>
            <a:pPr marL="742950" lvl="1" indent="-285750">
              <a:lnSpc>
                <a:spcPct val="107000"/>
              </a:lnSpc>
              <a:buFont typeface="Arial" panose="020B0604020202020204" pitchFamily="34" charset="0"/>
              <a:buChar char="•"/>
            </a:pPr>
            <a:endParaRPr lang="en-US" dirty="0">
              <a:solidFill>
                <a:srgbClr val="002060"/>
              </a:solidFill>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Classroom supplies are allowable</a:t>
            </a:r>
          </a:p>
          <a:p>
            <a:pPr marR="0" lvl="1">
              <a:lnSpc>
                <a:spcPct val="107000"/>
              </a:lnSpc>
              <a:spcBef>
                <a:spcPts val="0"/>
              </a:spcBef>
              <a:spcAft>
                <a:spcPts val="800"/>
              </a:spcAft>
            </a:pPr>
            <a:endParaRPr lang="en-US" dirty="0">
              <a:solidFill>
                <a:srgbClr val="002060"/>
              </a:solidFill>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SGA may choose to purchase equipment/improvements for an entire campus or department, but not for individual students (must follow the SGA guidelines)</a:t>
            </a:r>
            <a:endParaRPr lang="en-US" dirty="0">
              <a:solidFill>
                <a:srgbClr val="002060"/>
              </a:solidFill>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0C47F6D-6BFA-4B7B-8666-7AED799735B9}"/>
              </a:ext>
            </a:extLst>
          </p:cNvPr>
          <p:cNvPicPr>
            <a:picLocks noChangeAspect="1"/>
          </p:cNvPicPr>
          <p:nvPr/>
        </p:nvPicPr>
        <p:blipFill>
          <a:blip r:embed="rId2"/>
          <a:stretch>
            <a:fillRect/>
          </a:stretch>
        </p:blipFill>
        <p:spPr>
          <a:xfrm>
            <a:off x="3962623" y="4224796"/>
            <a:ext cx="2472741" cy="2257720"/>
          </a:xfrm>
          <a:prstGeom prst="rect">
            <a:avLst/>
          </a:prstGeom>
        </p:spPr>
      </p:pic>
    </p:spTree>
    <p:extLst>
      <p:ext uri="{BB962C8B-B14F-4D97-AF65-F5344CB8AC3E}">
        <p14:creationId xmlns:p14="http://schemas.microsoft.com/office/powerpoint/2010/main" val="1925107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BC013D-0EAE-4F1C-BEF5-B44C63737C23}"/>
              </a:ext>
            </a:extLst>
          </p:cNvPr>
          <p:cNvSpPr/>
          <p:nvPr/>
        </p:nvSpPr>
        <p:spPr>
          <a:xfrm rot="10800000" flipV="1">
            <a:off x="442001" y="3944700"/>
            <a:ext cx="9785022" cy="1477328"/>
          </a:xfrm>
          <a:prstGeom prst="rect">
            <a:avLst/>
          </a:prstGeom>
        </p:spPr>
        <p:txBody>
          <a:bodyPr wrap="square">
            <a:spAutoFit/>
          </a:bodyPr>
          <a:lstStyle/>
          <a:p>
            <a:pPr algn="ctr"/>
            <a:r>
              <a:rPr lang="en-US" dirty="0">
                <a:solidFill>
                  <a:srgbClr val="002060"/>
                </a:solidFill>
              </a:rPr>
              <a:t>Purchases from a business owned by an employee (including LCTCS employees) or a direct family member of an employee are not permitted per the State Ethics Policy.  </a:t>
            </a:r>
          </a:p>
          <a:p>
            <a:pPr algn="ctr"/>
            <a:endParaRPr lang="en-US" dirty="0">
              <a:solidFill>
                <a:srgbClr val="002060"/>
              </a:solidFill>
            </a:endParaRPr>
          </a:p>
          <a:p>
            <a:pPr algn="ctr"/>
            <a:r>
              <a:rPr lang="en-US" dirty="0">
                <a:solidFill>
                  <a:srgbClr val="002060"/>
                </a:solidFill>
              </a:rPr>
              <a:t>This includes spouse, parents, grandparents, siblings, children, and in-laws.</a:t>
            </a:r>
            <a:r>
              <a:rPr lang="en-US" b="1" dirty="0">
                <a:solidFill>
                  <a:srgbClr val="002060"/>
                </a:solidFill>
                <a:ea typeface="+mj-ea"/>
                <a:cs typeface="Times New Roman" panose="02020603050405020304" pitchFamily="18" charset="0"/>
              </a:rPr>
              <a:t> </a:t>
            </a:r>
            <a:r>
              <a:rPr lang="en-US" dirty="0">
                <a:solidFill>
                  <a:srgbClr val="002060"/>
                </a:solidFill>
                <a:ea typeface="+mj-ea"/>
                <a:cs typeface="Times New Roman" panose="02020603050405020304" pitchFamily="18" charset="0"/>
              </a:rPr>
              <a:t>Please see Ethics Guidelines for more information.</a:t>
            </a:r>
            <a:endParaRPr lang="en-US" dirty="0">
              <a:solidFill>
                <a:srgbClr val="002060"/>
              </a:solidFill>
            </a:endParaRPr>
          </a:p>
        </p:txBody>
      </p:sp>
      <p:pic>
        <p:nvPicPr>
          <p:cNvPr id="1026" name="Picture 2">
            <a:extLst>
              <a:ext uri="{FF2B5EF4-FFF2-40B4-BE49-F238E27FC236}">
                <a16:creationId xmlns:a16="http://schemas.microsoft.com/office/drawing/2014/main" id="{0F19B08B-48F7-9A38-5696-C49B914D9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497" y="731920"/>
            <a:ext cx="6879116" cy="2293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67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1F1585-7B12-4183-B085-1D2C18CC836F}"/>
              </a:ext>
            </a:extLst>
          </p:cNvPr>
          <p:cNvSpPr txBox="1"/>
          <p:nvPr/>
        </p:nvSpPr>
        <p:spPr>
          <a:xfrm>
            <a:off x="3895123" y="349533"/>
            <a:ext cx="3799002" cy="369332"/>
          </a:xfrm>
          <a:prstGeom prst="rect">
            <a:avLst/>
          </a:prstGeom>
          <a:noFill/>
        </p:spPr>
        <p:txBody>
          <a:bodyPr wrap="square" rtlCol="0">
            <a:spAutoFit/>
          </a:bodyPr>
          <a:lstStyle/>
          <a:p>
            <a:r>
              <a:rPr lang="en-US" b="1" u="sng" dirty="0">
                <a:solidFill>
                  <a:srgbClr val="002060"/>
                </a:solidFill>
              </a:rPr>
              <a:t>THE PURCHASING PROCESS</a:t>
            </a:r>
            <a:endParaRPr lang="en-US" dirty="0">
              <a:solidFill>
                <a:srgbClr val="002060"/>
              </a:solidFill>
            </a:endParaRPr>
          </a:p>
        </p:txBody>
      </p:sp>
      <p:sp>
        <p:nvSpPr>
          <p:cNvPr id="5" name="Rectangle 4">
            <a:extLst>
              <a:ext uri="{FF2B5EF4-FFF2-40B4-BE49-F238E27FC236}">
                <a16:creationId xmlns:a16="http://schemas.microsoft.com/office/drawing/2014/main" id="{D991F989-9712-4EB0-8587-D6F21D6874F8}"/>
              </a:ext>
            </a:extLst>
          </p:cNvPr>
          <p:cNvSpPr/>
          <p:nvPr/>
        </p:nvSpPr>
        <p:spPr>
          <a:xfrm>
            <a:off x="82193" y="1729542"/>
            <a:ext cx="10233061" cy="3342710"/>
          </a:xfrm>
          <a:prstGeom prst="rect">
            <a:avLst/>
          </a:prstGeom>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Once your requisition is received by the Purchasing Department, it will be processed in the order received</a:t>
            </a:r>
          </a:p>
          <a:p>
            <a:pPr marL="342900" marR="0" lvl="0" indent="-342900">
              <a:lnSpc>
                <a:spcPct val="107000"/>
              </a:lnSpc>
              <a:spcBef>
                <a:spcPts val="0"/>
              </a:spcBef>
              <a:spcAft>
                <a:spcPts val="0"/>
              </a:spcAft>
              <a:buFont typeface="Arial" panose="020B0604020202020204" pitchFamily="34" charset="0"/>
              <a:buChar char="•"/>
            </a:pPr>
            <a:endParaRPr lang="en-US" dirty="0">
              <a:solidFill>
                <a:srgbClr val="00206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Only the Purchasing Department may place orders unless special arrangements are made in advance</a:t>
            </a:r>
          </a:p>
          <a:p>
            <a:pPr marL="342900" marR="0" lvl="0" indent="-342900">
              <a:lnSpc>
                <a:spcPct val="107000"/>
              </a:lnSpc>
              <a:spcBef>
                <a:spcPts val="0"/>
              </a:spcBef>
              <a:spcAft>
                <a:spcPts val="800"/>
              </a:spcAft>
              <a:buFont typeface="Arial" panose="020B0604020202020204" pitchFamily="34" charset="0"/>
              <a:buChar char="•"/>
            </a:pPr>
            <a:endParaRPr lang="en-US" dirty="0">
              <a:solidFill>
                <a:srgbClr val="00206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Once your requisition is processed through Purchasing and Accounting, a purchase order will be created, and your items ordered</a:t>
            </a:r>
          </a:p>
          <a:p>
            <a:pPr marL="342900" marR="0" lvl="0" indent="-342900">
              <a:lnSpc>
                <a:spcPct val="107000"/>
              </a:lnSpc>
              <a:spcBef>
                <a:spcPts val="0"/>
              </a:spcBef>
              <a:spcAft>
                <a:spcPts val="800"/>
              </a:spcAft>
              <a:buFont typeface="Arial" panose="020B0604020202020204" pitchFamily="34" charset="0"/>
              <a:buChar char="•"/>
            </a:pPr>
            <a:endParaRPr lang="en-US" dirty="0">
              <a:solidFill>
                <a:srgbClr val="002060"/>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The purchase order will be emailed to you for your records</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6869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5BDBC-C383-47BC-9893-7E6EE93517EE}"/>
              </a:ext>
            </a:extLst>
          </p:cNvPr>
          <p:cNvSpPr>
            <a:spLocks noGrp="1"/>
          </p:cNvSpPr>
          <p:nvPr>
            <p:ph type="ctrTitle" idx="4294967295"/>
          </p:nvPr>
        </p:nvSpPr>
        <p:spPr>
          <a:xfrm>
            <a:off x="0" y="184150"/>
            <a:ext cx="3305175" cy="446088"/>
          </a:xfrm>
        </p:spPr>
        <p:txBody>
          <a:bodyPr>
            <a:normAutofit/>
          </a:bodyPr>
          <a:lstStyle/>
          <a:p>
            <a:pPr algn="ctr"/>
            <a:r>
              <a:rPr lang="en-US" sz="1800" b="1" u="sng" dirty="0">
                <a:solidFill>
                  <a:srgbClr val="002060"/>
                </a:solidFill>
              </a:rPr>
              <a:t>THE RECEIVING PROCESS</a:t>
            </a:r>
            <a:endParaRPr lang="en-US" sz="1800" dirty="0">
              <a:solidFill>
                <a:srgbClr val="002060"/>
              </a:solidFill>
            </a:endParaRPr>
          </a:p>
        </p:txBody>
      </p:sp>
      <p:sp>
        <p:nvSpPr>
          <p:cNvPr id="3" name="Rectangle 2">
            <a:extLst>
              <a:ext uri="{FF2B5EF4-FFF2-40B4-BE49-F238E27FC236}">
                <a16:creationId xmlns:a16="http://schemas.microsoft.com/office/drawing/2014/main" id="{E594BDB2-88B3-41D4-8D78-BA18D5092410}"/>
              </a:ext>
            </a:extLst>
          </p:cNvPr>
          <p:cNvSpPr/>
          <p:nvPr/>
        </p:nvSpPr>
        <p:spPr>
          <a:xfrm>
            <a:off x="71731" y="1440748"/>
            <a:ext cx="10068862" cy="664028"/>
          </a:xfrm>
          <a:prstGeom prst="rect">
            <a:avLst/>
          </a:prstGeom>
        </p:spPr>
        <p:txBody>
          <a:bodyPr wrap="square">
            <a:spAutoFit/>
          </a:bodyPr>
          <a:lstStyle/>
          <a:p>
            <a:pPr marR="0" lvl="0">
              <a:lnSpc>
                <a:spcPct val="107000"/>
              </a:lnSpc>
              <a:spcBef>
                <a:spcPts val="0"/>
              </a:spcBef>
              <a:spcAft>
                <a:spcPts val="0"/>
              </a:spcAft>
            </a:pPr>
            <a:endParaRPr lang="en-US" b="1" dirty="0">
              <a:solidFill>
                <a:srgbClr val="002060"/>
              </a:solidFill>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endParaRPr lang="en-US" dirty="0">
              <a:solidFill>
                <a:srgbClr val="002060"/>
              </a:solidFill>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DB464B3-D44E-4A67-9F9B-FB7825D8AD07}"/>
              </a:ext>
            </a:extLst>
          </p:cNvPr>
          <p:cNvSpPr/>
          <p:nvPr/>
        </p:nvSpPr>
        <p:spPr>
          <a:xfrm>
            <a:off x="249337" y="593223"/>
            <a:ext cx="11339912" cy="4651915"/>
          </a:xfrm>
          <a:prstGeom prst="rect">
            <a:avLst/>
          </a:prstGeom>
        </p:spPr>
        <p:txBody>
          <a:bodyPr wrap="square">
            <a:spAutoFit/>
          </a:bodyPr>
          <a:lstStyle/>
          <a:p>
            <a:pPr marR="0" lvl="0">
              <a:lnSpc>
                <a:spcPct val="107000"/>
              </a:lnSpc>
              <a:spcBef>
                <a:spcPts val="0"/>
              </a:spcBef>
              <a:spcAft>
                <a:spcPts val="0"/>
              </a:spcAft>
            </a:pPr>
            <a:r>
              <a:rPr lang="en-US" b="1" dirty="0">
                <a:solidFill>
                  <a:srgbClr val="002060"/>
                </a:solidFill>
                <a:ea typeface="Calibri" panose="020F0502020204030204" pitchFamily="34" charset="0"/>
                <a:cs typeface="Times New Roman" panose="02020603050405020304" pitchFamily="18" charset="0"/>
              </a:rPr>
              <a:t>When you have received a shipment, you are responsible to compare the packing slip with all items in the delivery.</a:t>
            </a:r>
          </a:p>
          <a:p>
            <a:pPr marR="0" lvl="0">
              <a:lnSpc>
                <a:spcPct val="107000"/>
              </a:lnSpc>
              <a:spcBef>
                <a:spcPts val="0"/>
              </a:spcBef>
              <a:spcAft>
                <a:spcPts val="0"/>
              </a:spcAft>
            </a:pPr>
            <a:endParaRPr lang="en-US" dirty="0">
              <a:solidFill>
                <a:srgbClr val="002060"/>
              </a:solidFill>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If there are missing or damaged items, you must notify Accounts Payable </a:t>
            </a:r>
            <a:r>
              <a:rPr lang="en-US" b="1" dirty="0">
                <a:solidFill>
                  <a:srgbClr val="002060"/>
                </a:solidFill>
                <a:ea typeface="Calibri" panose="020F0502020204030204" pitchFamily="34" charset="0"/>
                <a:cs typeface="Times New Roman" panose="02020603050405020304" pitchFamily="18" charset="0"/>
              </a:rPr>
              <a:t>immediately</a:t>
            </a:r>
            <a:endParaRPr lang="en-US" dirty="0">
              <a:solidFill>
                <a:srgbClr val="002060"/>
              </a:solidFill>
              <a:ea typeface="Calibri" panose="020F0502020204030204" pitchFamily="34" charset="0"/>
              <a:cs typeface="Times New Roman" panose="02020603050405020304" pitchFamily="18" charset="0"/>
            </a:endParaRPr>
          </a:p>
          <a:p>
            <a:pPr marL="1200150" lvl="2" indent="-285750">
              <a:lnSpc>
                <a:spcPct val="107000"/>
              </a:lnSpc>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Most vendors have a time limit for claims to be made against a shipment</a:t>
            </a:r>
          </a:p>
          <a:p>
            <a:pPr marL="800100" lvl="1" indent="-342900">
              <a:buFont typeface="Arial" panose="020B0604020202020204" pitchFamily="34" charset="0"/>
              <a:buChar char="•"/>
            </a:pPr>
            <a:endParaRPr lang="en-US" sz="2000" dirty="0">
              <a:solidFill>
                <a:srgbClr val="002060"/>
              </a:solidFill>
            </a:endParaRPr>
          </a:p>
          <a:p>
            <a:pPr marL="800100" lvl="1" indent="-342900">
              <a:buFont typeface="Arial" panose="020B0604020202020204" pitchFamily="34" charset="0"/>
              <a:buChar char="•"/>
            </a:pPr>
            <a:r>
              <a:rPr lang="en-US" sz="2000" dirty="0">
                <a:solidFill>
                  <a:srgbClr val="002060"/>
                </a:solidFill>
              </a:rPr>
              <a:t>If there is no packing slip in the shipment, it is your responsibility to make a list of the items and quantity that are in the shipment</a:t>
            </a:r>
          </a:p>
          <a:p>
            <a:pPr lvl="1"/>
            <a:endParaRPr lang="en-US" sz="2000" dirty="0">
              <a:solidFill>
                <a:srgbClr val="002060"/>
              </a:solidFill>
            </a:endParaRPr>
          </a:p>
          <a:p>
            <a:pPr marL="800100" lvl="1" indent="-342900">
              <a:buFont typeface="Arial" panose="020B0604020202020204" pitchFamily="34" charset="0"/>
              <a:buChar char="•"/>
            </a:pPr>
            <a:r>
              <a:rPr lang="en-US" sz="2000" dirty="0">
                <a:solidFill>
                  <a:srgbClr val="002060"/>
                </a:solidFill>
              </a:rPr>
              <a:t>Packing slips must be signed and dated with the date the shipment was received and forwarded to the Purchasing Department (purchasing@rpcc.edu)</a:t>
            </a:r>
          </a:p>
          <a:p>
            <a:pPr marL="800100" lvl="1" indent="-342900">
              <a:buFont typeface="Arial" panose="020B0604020202020204" pitchFamily="34" charset="0"/>
              <a:buChar char="•"/>
            </a:pPr>
            <a:endParaRPr lang="en-US" sz="2000" dirty="0">
              <a:solidFill>
                <a:srgbClr val="002060"/>
              </a:solidFill>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dirty="0">
                <a:solidFill>
                  <a:srgbClr val="002060"/>
                </a:solidFill>
                <a:ea typeface="Calibri" panose="020F0502020204030204" pitchFamily="34" charset="0"/>
                <a:cs typeface="Times New Roman" panose="02020603050405020304" pitchFamily="18" charset="0"/>
              </a:rPr>
              <a:t>Signatures on the packing slip is a guarantee that all items have been received and undamaged</a:t>
            </a:r>
          </a:p>
          <a:p>
            <a:pPr lvl="1"/>
            <a:endParaRPr lang="en-US" sz="2000" dirty="0">
              <a:solidFill>
                <a:srgbClr val="002060"/>
              </a:solidFill>
            </a:endParaRPr>
          </a:p>
        </p:txBody>
      </p:sp>
      <p:pic>
        <p:nvPicPr>
          <p:cNvPr id="8" name="Picture 7">
            <a:extLst>
              <a:ext uri="{FF2B5EF4-FFF2-40B4-BE49-F238E27FC236}">
                <a16:creationId xmlns:a16="http://schemas.microsoft.com/office/drawing/2014/main" id="{51E26484-88EB-468A-8B09-5A6423135FAE}"/>
              </a:ext>
            </a:extLst>
          </p:cNvPr>
          <p:cNvPicPr>
            <a:picLocks noChangeAspect="1"/>
          </p:cNvPicPr>
          <p:nvPr/>
        </p:nvPicPr>
        <p:blipFill>
          <a:blip r:embed="rId2"/>
          <a:stretch>
            <a:fillRect/>
          </a:stretch>
        </p:blipFill>
        <p:spPr>
          <a:xfrm>
            <a:off x="3879456" y="5830435"/>
            <a:ext cx="3089647" cy="868684"/>
          </a:xfrm>
          <a:prstGeom prst="rect">
            <a:avLst/>
          </a:prstGeom>
        </p:spPr>
      </p:pic>
    </p:spTree>
    <p:extLst>
      <p:ext uri="{BB962C8B-B14F-4D97-AF65-F5344CB8AC3E}">
        <p14:creationId xmlns:p14="http://schemas.microsoft.com/office/powerpoint/2010/main" val="108047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88C1A3-5E6C-4E8D-972C-F7C1B4729E8D}"/>
              </a:ext>
            </a:extLst>
          </p:cNvPr>
          <p:cNvSpPr/>
          <p:nvPr/>
        </p:nvSpPr>
        <p:spPr>
          <a:xfrm>
            <a:off x="3866661" y="369299"/>
            <a:ext cx="3728906" cy="369332"/>
          </a:xfrm>
          <a:prstGeom prst="rect">
            <a:avLst/>
          </a:prstGeom>
        </p:spPr>
        <p:txBody>
          <a:bodyPr wrap="none">
            <a:spAutoFit/>
          </a:bodyPr>
          <a:lstStyle/>
          <a:p>
            <a:r>
              <a:rPr lang="en-US" b="1" u="sng" dirty="0">
                <a:solidFill>
                  <a:srgbClr val="002060"/>
                </a:solidFill>
              </a:rPr>
              <a:t>THE RECEIVING PROCESS CONT’D</a:t>
            </a:r>
            <a:endParaRPr lang="en-US" dirty="0"/>
          </a:p>
        </p:txBody>
      </p:sp>
      <p:sp>
        <p:nvSpPr>
          <p:cNvPr id="4" name="Rectangle 3">
            <a:extLst>
              <a:ext uri="{FF2B5EF4-FFF2-40B4-BE49-F238E27FC236}">
                <a16:creationId xmlns:a16="http://schemas.microsoft.com/office/drawing/2014/main" id="{8BD3B3A7-F4EC-41B5-98C6-27395824AE07}"/>
              </a:ext>
            </a:extLst>
          </p:cNvPr>
          <p:cNvSpPr/>
          <p:nvPr/>
        </p:nvSpPr>
        <p:spPr>
          <a:xfrm>
            <a:off x="231232" y="1803234"/>
            <a:ext cx="10243335" cy="3251531"/>
          </a:xfrm>
          <a:prstGeom prst="rect">
            <a:avLst/>
          </a:prstGeom>
        </p:spPr>
        <p:txBody>
          <a:bodyPr wrap="square">
            <a:spAutoFit/>
          </a:bodyPr>
          <a:lstStyle/>
          <a:p>
            <a:pPr>
              <a:lnSpc>
                <a:spcPct val="107000"/>
              </a:lnSpc>
              <a:spcAft>
                <a:spcPts val="800"/>
              </a:spcAft>
            </a:pPr>
            <a:r>
              <a:rPr lang="en-US" b="1" dirty="0">
                <a:solidFill>
                  <a:srgbClr val="002060"/>
                </a:solidFill>
                <a:ea typeface="Calibri" panose="020F0502020204030204" pitchFamily="34" charset="0"/>
                <a:cs typeface="Times New Roman" panose="02020603050405020304" pitchFamily="18" charset="0"/>
              </a:rPr>
              <a:t>Return/Damaged Goods</a:t>
            </a:r>
          </a:p>
          <a:p>
            <a:pPr>
              <a:lnSpc>
                <a:spcPct val="107000"/>
              </a:lnSpc>
              <a:spcAft>
                <a:spcPts val="800"/>
              </a:spcAft>
            </a:pPr>
            <a:endParaRPr lang="en-US" dirty="0">
              <a:solidFill>
                <a:srgbClr val="002060"/>
              </a:solidFill>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If a return needs to be made you must notify the Purchasing Department immediately to initiate a return/exchange</a:t>
            </a:r>
          </a:p>
          <a:p>
            <a:pPr marL="1200150" lvl="2" indent="-285750">
              <a:lnSpc>
                <a:spcPct val="107000"/>
              </a:lnSpc>
              <a:spcAft>
                <a:spcPts val="80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For an exchange, there could be “re-stocking” fees, return shipping, or the exchange part may cost more than the initially ordered item</a:t>
            </a:r>
          </a:p>
          <a:p>
            <a:pPr marL="1200150" lvl="2" indent="-285750">
              <a:lnSpc>
                <a:spcPct val="107000"/>
              </a:lnSpc>
              <a:spcAft>
                <a:spcPts val="800"/>
              </a:spcAft>
              <a:buFont typeface="Arial" panose="020B0604020202020204" pitchFamily="34" charset="0"/>
              <a:buChar char="•"/>
            </a:pPr>
            <a:r>
              <a:rPr lang="en-US" u="sng" dirty="0">
                <a:solidFill>
                  <a:srgbClr val="002060"/>
                </a:solidFill>
                <a:ea typeface="Calibri" panose="020F0502020204030204" pitchFamily="34" charset="0"/>
                <a:cs typeface="Times New Roman" panose="02020603050405020304" pitchFamily="18" charset="0"/>
              </a:rPr>
              <a:t>DO NOT</a:t>
            </a:r>
            <a:r>
              <a:rPr lang="en-US" dirty="0">
                <a:solidFill>
                  <a:srgbClr val="002060"/>
                </a:solidFill>
                <a:ea typeface="Calibri" panose="020F0502020204030204" pitchFamily="34" charset="0"/>
                <a:cs typeface="Times New Roman" panose="02020603050405020304" pitchFamily="18" charset="0"/>
              </a:rPr>
              <a:t> initiate a return on your own</a:t>
            </a:r>
          </a:p>
          <a:p>
            <a:pPr marL="1200150" lvl="2" indent="-285750">
              <a:lnSpc>
                <a:spcPct val="107000"/>
              </a:lnSpc>
              <a:spcAft>
                <a:spcPts val="80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Purchasing must be aware of any returns/exchanges so that invoicing will be correct and to ensure that credits are issued for returned items</a:t>
            </a:r>
          </a:p>
        </p:txBody>
      </p:sp>
      <p:pic>
        <p:nvPicPr>
          <p:cNvPr id="8" name="Picture 7">
            <a:extLst>
              <a:ext uri="{FF2B5EF4-FFF2-40B4-BE49-F238E27FC236}">
                <a16:creationId xmlns:a16="http://schemas.microsoft.com/office/drawing/2014/main" id="{6134734B-7E62-4F1D-8DD7-B17854179693}"/>
              </a:ext>
            </a:extLst>
          </p:cNvPr>
          <p:cNvPicPr>
            <a:picLocks noChangeAspect="1"/>
          </p:cNvPicPr>
          <p:nvPr/>
        </p:nvPicPr>
        <p:blipFill>
          <a:blip r:embed="rId2"/>
          <a:stretch>
            <a:fillRect/>
          </a:stretch>
        </p:blipFill>
        <p:spPr>
          <a:xfrm>
            <a:off x="71731" y="80066"/>
            <a:ext cx="1790099" cy="1317130"/>
          </a:xfrm>
          <a:prstGeom prst="rect">
            <a:avLst/>
          </a:prstGeom>
        </p:spPr>
      </p:pic>
      <p:pic>
        <p:nvPicPr>
          <p:cNvPr id="9" name="Picture 8">
            <a:extLst>
              <a:ext uri="{FF2B5EF4-FFF2-40B4-BE49-F238E27FC236}">
                <a16:creationId xmlns:a16="http://schemas.microsoft.com/office/drawing/2014/main" id="{D2BCBDB2-4F10-40FE-A7B5-DF49117308CD}"/>
              </a:ext>
            </a:extLst>
          </p:cNvPr>
          <p:cNvPicPr>
            <a:picLocks noChangeAspect="1"/>
          </p:cNvPicPr>
          <p:nvPr/>
        </p:nvPicPr>
        <p:blipFill>
          <a:blip r:embed="rId3"/>
          <a:stretch>
            <a:fillRect/>
          </a:stretch>
        </p:blipFill>
        <p:spPr>
          <a:xfrm>
            <a:off x="4698233" y="5516114"/>
            <a:ext cx="1654797" cy="1241098"/>
          </a:xfrm>
          <a:prstGeom prst="rect">
            <a:avLst/>
          </a:prstGeom>
        </p:spPr>
      </p:pic>
    </p:spTree>
    <p:extLst>
      <p:ext uri="{BB962C8B-B14F-4D97-AF65-F5344CB8AC3E}">
        <p14:creationId xmlns:p14="http://schemas.microsoft.com/office/powerpoint/2010/main" val="433414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5BDBC-C383-47BC-9893-7E6EE93517EE}"/>
              </a:ext>
            </a:extLst>
          </p:cNvPr>
          <p:cNvSpPr>
            <a:spLocks noGrp="1"/>
          </p:cNvSpPr>
          <p:nvPr>
            <p:ph type="ctrTitle" idx="4294967295"/>
          </p:nvPr>
        </p:nvSpPr>
        <p:spPr>
          <a:xfrm>
            <a:off x="0" y="563563"/>
            <a:ext cx="4816475" cy="561975"/>
          </a:xfrm>
        </p:spPr>
        <p:txBody>
          <a:bodyPr>
            <a:normAutofit/>
          </a:bodyPr>
          <a:lstStyle/>
          <a:p>
            <a:pPr algn="ctr"/>
            <a:r>
              <a:rPr lang="en-US" sz="1800" b="1" u="sng" dirty="0">
                <a:solidFill>
                  <a:srgbClr val="002060"/>
                </a:solidFill>
              </a:rPr>
              <a:t>THE RECEIVING PROCESS CONT’D</a:t>
            </a:r>
          </a:p>
        </p:txBody>
      </p:sp>
      <p:sp>
        <p:nvSpPr>
          <p:cNvPr id="4" name="Rectangle 3">
            <a:extLst>
              <a:ext uri="{FF2B5EF4-FFF2-40B4-BE49-F238E27FC236}">
                <a16:creationId xmlns:a16="http://schemas.microsoft.com/office/drawing/2014/main" id="{20CC7A8C-888E-4588-92B7-B9F44831088A}"/>
              </a:ext>
            </a:extLst>
          </p:cNvPr>
          <p:cNvSpPr/>
          <p:nvPr/>
        </p:nvSpPr>
        <p:spPr>
          <a:xfrm>
            <a:off x="205483" y="1606131"/>
            <a:ext cx="10140594" cy="4185761"/>
          </a:xfrm>
          <a:prstGeom prst="rect">
            <a:avLst/>
          </a:prstGeom>
        </p:spPr>
        <p:txBody>
          <a:bodyPr wrap="square">
            <a:spAutoFit/>
          </a:bodyPr>
          <a:lstStyle/>
          <a:p>
            <a:r>
              <a:rPr lang="en-US" b="1" dirty="0">
                <a:solidFill>
                  <a:srgbClr val="002060"/>
                </a:solidFill>
              </a:rPr>
              <a:t>Taggable Assets</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If any items purchased are “Taggable Assets” (the cost exceeds $1,000.00 per item/kit/set), you are responsible to notify the Staff Accountant when the items are received</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Non-consumable supplies purchased with federal funding must also be reported to the Staff Accountant</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These items must be entered in the Asset Tracking System and issued a Property Tag</a:t>
            </a:r>
          </a:p>
          <a:p>
            <a:endParaRPr lang="en-US" dirty="0">
              <a:solidFill>
                <a:srgbClr val="002060"/>
              </a:solidFill>
            </a:endParaRPr>
          </a:p>
          <a:p>
            <a:endParaRPr lang="en-US" sz="1600" dirty="0">
              <a:solidFill>
                <a:srgbClr val="002060"/>
              </a:solidFill>
            </a:endParaRPr>
          </a:p>
          <a:p>
            <a:r>
              <a:rPr lang="en-US" sz="1600" dirty="0">
                <a:solidFill>
                  <a:srgbClr val="002060"/>
                </a:solidFill>
              </a:rPr>
              <a:t>	</a:t>
            </a:r>
          </a:p>
          <a:p>
            <a:r>
              <a:rPr lang="en-US" dirty="0"/>
              <a:t> </a:t>
            </a:r>
          </a:p>
        </p:txBody>
      </p:sp>
      <p:pic>
        <p:nvPicPr>
          <p:cNvPr id="3" name="Picture 2">
            <a:extLst>
              <a:ext uri="{FF2B5EF4-FFF2-40B4-BE49-F238E27FC236}">
                <a16:creationId xmlns:a16="http://schemas.microsoft.com/office/drawing/2014/main" id="{120D2870-2558-4EEB-ABC7-360091306498}"/>
              </a:ext>
            </a:extLst>
          </p:cNvPr>
          <p:cNvPicPr>
            <a:picLocks noChangeAspect="1"/>
          </p:cNvPicPr>
          <p:nvPr/>
        </p:nvPicPr>
        <p:blipFill>
          <a:blip r:embed="rId2"/>
          <a:stretch>
            <a:fillRect/>
          </a:stretch>
        </p:blipFill>
        <p:spPr>
          <a:xfrm>
            <a:off x="4292569" y="4798769"/>
            <a:ext cx="1966422" cy="2059231"/>
          </a:xfrm>
          <a:prstGeom prst="rect">
            <a:avLst/>
          </a:prstGeom>
        </p:spPr>
      </p:pic>
    </p:spTree>
    <p:extLst>
      <p:ext uri="{BB962C8B-B14F-4D97-AF65-F5344CB8AC3E}">
        <p14:creationId xmlns:p14="http://schemas.microsoft.com/office/powerpoint/2010/main" val="207806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9E0A2-58C0-4651-9AA5-055E747FA31A}"/>
              </a:ext>
            </a:extLst>
          </p:cNvPr>
          <p:cNvSpPr/>
          <p:nvPr/>
        </p:nvSpPr>
        <p:spPr>
          <a:xfrm>
            <a:off x="4693324" y="318929"/>
            <a:ext cx="2561920" cy="369332"/>
          </a:xfrm>
          <a:prstGeom prst="rect">
            <a:avLst/>
          </a:prstGeom>
        </p:spPr>
        <p:txBody>
          <a:bodyPr wrap="none">
            <a:spAutoFit/>
          </a:bodyPr>
          <a:lstStyle/>
          <a:p>
            <a:r>
              <a:rPr lang="en-US" b="1" u="sng" dirty="0">
                <a:solidFill>
                  <a:srgbClr val="002060"/>
                </a:solidFill>
              </a:rPr>
              <a:t>THE INVOICE PROCESS</a:t>
            </a:r>
            <a:endParaRPr lang="en-US" u="sng" dirty="0">
              <a:solidFill>
                <a:srgbClr val="002060"/>
              </a:solidFill>
            </a:endParaRPr>
          </a:p>
        </p:txBody>
      </p:sp>
      <p:sp>
        <p:nvSpPr>
          <p:cNvPr id="4" name="Rectangle 3">
            <a:extLst>
              <a:ext uri="{FF2B5EF4-FFF2-40B4-BE49-F238E27FC236}">
                <a16:creationId xmlns:a16="http://schemas.microsoft.com/office/drawing/2014/main" id="{E9F88648-1CC8-4552-9E56-A3B13478C63A}"/>
              </a:ext>
            </a:extLst>
          </p:cNvPr>
          <p:cNvSpPr/>
          <p:nvPr/>
        </p:nvSpPr>
        <p:spPr>
          <a:xfrm>
            <a:off x="215757" y="688261"/>
            <a:ext cx="10183606" cy="6339300"/>
          </a:xfrm>
          <a:prstGeom prst="rect">
            <a:avLst/>
          </a:prstGeom>
        </p:spPr>
        <p:txBody>
          <a:bodyPr wrap="square">
            <a:spAutoFit/>
          </a:bodyPr>
          <a:lstStyle/>
          <a:p>
            <a:pPr marR="0" lvl="0">
              <a:lnSpc>
                <a:spcPct val="107000"/>
              </a:lnSpc>
              <a:spcBef>
                <a:spcPts val="0"/>
              </a:spcBef>
              <a:spcAft>
                <a:spcPts val="0"/>
              </a:spcAft>
            </a:pPr>
            <a:r>
              <a:rPr lang="en-US" dirty="0">
                <a:solidFill>
                  <a:srgbClr val="002060"/>
                </a:solidFill>
                <a:ea typeface="Calibri" panose="020F0502020204030204" pitchFamily="34" charset="0"/>
                <a:cs typeface="Times New Roman" panose="02020603050405020304" pitchFamily="18" charset="0"/>
              </a:rPr>
              <a:t>When invoices are received by the Purchasing Department, they will be prepared for payment.</a:t>
            </a:r>
          </a:p>
          <a:p>
            <a:pPr marR="0" lvl="0">
              <a:lnSpc>
                <a:spcPct val="107000"/>
              </a:lnSpc>
              <a:spcBef>
                <a:spcPts val="0"/>
              </a:spcBef>
              <a:spcAft>
                <a:spcPts val="0"/>
              </a:spcAft>
            </a:pPr>
            <a:endParaRPr lang="en-US" dirty="0">
              <a:solidFill>
                <a:srgbClr val="002060"/>
              </a:solidFill>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Invoices will be matched with the quote, requisition, purchase order and packing slips</a:t>
            </a:r>
          </a:p>
          <a:p>
            <a:pPr marL="800100" marR="0" lvl="1" indent="-342900">
              <a:lnSpc>
                <a:spcPct val="107000"/>
              </a:lnSpc>
              <a:spcBef>
                <a:spcPts val="0"/>
              </a:spcBef>
              <a:spcAft>
                <a:spcPts val="0"/>
              </a:spcAft>
              <a:buFont typeface="Arial" panose="020B0604020202020204" pitchFamily="34" charset="0"/>
              <a:buChar char="•"/>
            </a:pPr>
            <a:endParaRPr lang="en-US" dirty="0">
              <a:solidFill>
                <a:srgbClr val="002060"/>
              </a:solidFill>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Invoices for services will be sent to the Requisition initiator who will obtain your signature as an approval to pay</a:t>
            </a:r>
          </a:p>
          <a:p>
            <a:pPr marL="1257300" lvl="2" indent="-342900">
              <a:lnSpc>
                <a:spcPct val="107000"/>
              </a:lnSpc>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All “non-service” invoices must have a signed and dated packing slip</a:t>
            </a:r>
          </a:p>
          <a:p>
            <a:pPr lvl="2">
              <a:lnSpc>
                <a:spcPct val="107000"/>
              </a:lnSpc>
            </a:pPr>
            <a:endParaRPr lang="en-US" dirty="0">
              <a:solidFill>
                <a:srgbClr val="002060"/>
              </a:solidFill>
              <a:ea typeface="Calibri" panose="020F0502020204030204" pitchFamily="34" charset="0"/>
              <a:cs typeface="Times New Roman" panose="02020603050405020304" pitchFamily="18" charset="0"/>
            </a:endParaRPr>
          </a:p>
          <a:p>
            <a:pPr marL="1257300" lvl="2" indent="-342900">
              <a:lnSpc>
                <a:spcPct val="107000"/>
              </a:lnSpc>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If you have not received all the items listed on the invoice, please contact the Purchasing Department so we can contact the vendor</a:t>
            </a:r>
          </a:p>
          <a:p>
            <a:pPr lvl="2">
              <a:lnSpc>
                <a:spcPct val="107000"/>
              </a:lnSpc>
            </a:pPr>
            <a:endParaRPr lang="en-US" u="sng" dirty="0">
              <a:solidFill>
                <a:srgbClr val="002060"/>
              </a:solidFill>
              <a:ea typeface="Calibri" panose="020F0502020204030204" pitchFamily="34" charset="0"/>
              <a:cs typeface="Times New Roman" panose="02020603050405020304" pitchFamily="18" charset="0"/>
            </a:endParaRPr>
          </a:p>
          <a:p>
            <a:pPr marL="1257300" lvl="2" indent="-342900">
              <a:lnSpc>
                <a:spcPct val="107000"/>
              </a:lnSpc>
              <a:buFont typeface="Arial" panose="020B0604020202020204" pitchFamily="34" charset="0"/>
              <a:buChar char="•"/>
            </a:pPr>
            <a:r>
              <a:rPr lang="en-US" u="sng" dirty="0">
                <a:solidFill>
                  <a:srgbClr val="002060"/>
                </a:solidFill>
                <a:ea typeface="Calibri" panose="020F0502020204030204" pitchFamily="34" charset="0"/>
                <a:cs typeface="Times New Roman" panose="02020603050405020304" pitchFamily="18" charset="0"/>
              </a:rPr>
              <a:t>Do not </a:t>
            </a:r>
            <a:r>
              <a:rPr lang="en-US" dirty="0">
                <a:solidFill>
                  <a:srgbClr val="002060"/>
                </a:solidFill>
                <a:ea typeface="Calibri" panose="020F0502020204030204" pitchFamily="34" charset="0"/>
                <a:cs typeface="Times New Roman" panose="02020603050405020304" pitchFamily="18" charset="0"/>
              </a:rPr>
              <a:t>sign an invoice for a service/repair not completed satisfactory</a:t>
            </a:r>
          </a:p>
          <a:p>
            <a:pPr marR="0" lvl="1">
              <a:lnSpc>
                <a:spcPct val="107000"/>
              </a:lnSpc>
              <a:spcBef>
                <a:spcPts val="0"/>
              </a:spcBef>
              <a:spcAft>
                <a:spcPts val="800"/>
              </a:spcAft>
            </a:pPr>
            <a:endParaRPr lang="en-US" dirty="0">
              <a:solidFill>
                <a:srgbClr val="002060"/>
              </a:solidFill>
            </a:endParaRPr>
          </a:p>
          <a:p>
            <a:pPr marL="742950" marR="0" lvl="1" indent="-285750">
              <a:lnSpc>
                <a:spcPct val="107000"/>
              </a:lnSpc>
              <a:spcBef>
                <a:spcPts val="0"/>
              </a:spcBef>
              <a:spcAft>
                <a:spcPts val="800"/>
              </a:spcAft>
              <a:buFont typeface="Arial" panose="020B0604020202020204" pitchFamily="34" charset="0"/>
              <a:buChar char="•"/>
            </a:pPr>
            <a:r>
              <a:rPr lang="en-US" dirty="0">
                <a:solidFill>
                  <a:srgbClr val="002060"/>
                </a:solidFill>
              </a:rPr>
              <a:t>Once the signed packing slip and invoice have been received by the Purchasing Department, it will be submitted for payment</a:t>
            </a:r>
          </a:p>
          <a:p>
            <a:pPr marL="800100" lvl="1" indent="-342900">
              <a:lnSpc>
                <a:spcPct val="107000"/>
              </a:lnSpc>
              <a:spcAft>
                <a:spcPts val="800"/>
              </a:spcAft>
              <a:buFont typeface="Arial" panose="020B0604020202020204" pitchFamily="34" charset="0"/>
              <a:buChar char="•"/>
            </a:pPr>
            <a:r>
              <a:rPr lang="en-US" dirty="0">
                <a:solidFill>
                  <a:srgbClr val="002060"/>
                </a:solidFill>
              </a:rPr>
              <a:t>If you receive any invoices directly from the vendor, they must be scanned to the Accounts Payable (AP@rpcc.edu) immediately (occasionally the vendor may send the invoice in the package)</a:t>
            </a:r>
          </a:p>
          <a:p>
            <a:pPr marL="1257300" lvl="2" indent="-342900">
              <a:lnSpc>
                <a:spcPct val="107000"/>
              </a:lnSpc>
              <a:buFont typeface="Arial" panose="020B0604020202020204" pitchFamily="34" charset="0"/>
              <a:buChar char="•"/>
            </a:pPr>
            <a:endParaRPr lang="en-US" sz="2000" dirty="0">
              <a:solidFill>
                <a:srgbClr val="002060"/>
              </a:solidFill>
              <a:ea typeface="Calibri" panose="020F0502020204030204" pitchFamily="34" charset="0"/>
              <a:cs typeface="Times New Roman" panose="02020603050405020304" pitchFamily="18" charset="0"/>
            </a:endParaRPr>
          </a:p>
          <a:p>
            <a:pPr marR="0" lvl="1">
              <a:lnSpc>
                <a:spcPct val="107000"/>
              </a:lnSpc>
              <a:spcBef>
                <a:spcPts val="0"/>
              </a:spcBef>
              <a:spcAft>
                <a:spcPts val="800"/>
              </a:spcAft>
            </a:pPr>
            <a:endParaRPr lang="en-US" dirty="0">
              <a:solidFill>
                <a:srgbClr val="002060"/>
              </a:solidFill>
            </a:endParaRPr>
          </a:p>
        </p:txBody>
      </p:sp>
    </p:spTree>
    <p:extLst>
      <p:ext uri="{BB962C8B-B14F-4D97-AF65-F5344CB8AC3E}">
        <p14:creationId xmlns:p14="http://schemas.microsoft.com/office/powerpoint/2010/main" val="3575621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D7580C-AFF6-4C3B-92B8-0FA7432BC4A3}"/>
              </a:ext>
            </a:extLst>
          </p:cNvPr>
          <p:cNvSpPr txBox="1"/>
          <p:nvPr/>
        </p:nvSpPr>
        <p:spPr>
          <a:xfrm>
            <a:off x="2387205" y="301134"/>
            <a:ext cx="5938886" cy="369332"/>
          </a:xfrm>
          <a:prstGeom prst="rect">
            <a:avLst/>
          </a:prstGeom>
          <a:noFill/>
        </p:spPr>
        <p:txBody>
          <a:bodyPr wrap="square" rtlCol="0">
            <a:spAutoFit/>
          </a:bodyPr>
          <a:lstStyle/>
          <a:p>
            <a:pPr algn="ctr"/>
            <a:r>
              <a:rPr lang="en-US" b="1" u="sng" dirty="0">
                <a:solidFill>
                  <a:srgbClr val="002060"/>
                </a:solidFill>
              </a:rPr>
              <a:t>SOFTWARE/RENEWAL INVOICES</a:t>
            </a:r>
          </a:p>
        </p:txBody>
      </p:sp>
      <p:sp>
        <p:nvSpPr>
          <p:cNvPr id="5" name="Rectangle 4">
            <a:extLst>
              <a:ext uri="{FF2B5EF4-FFF2-40B4-BE49-F238E27FC236}">
                <a16:creationId xmlns:a16="http://schemas.microsoft.com/office/drawing/2014/main" id="{B3358993-3271-4149-9138-7C2CA2CAE954}"/>
              </a:ext>
            </a:extLst>
          </p:cNvPr>
          <p:cNvSpPr/>
          <p:nvPr/>
        </p:nvSpPr>
        <p:spPr>
          <a:xfrm>
            <a:off x="277402" y="1801249"/>
            <a:ext cx="10099497" cy="2464008"/>
          </a:xfrm>
          <a:prstGeom prst="rect">
            <a:avLst/>
          </a:prstGeom>
        </p:spPr>
        <p:txBody>
          <a:bodyPr wrap="square">
            <a:spAutoFit/>
          </a:bodyPr>
          <a:lstStyle/>
          <a:p>
            <a:pPr marL="342900" marR="0" lvl="0" indent="-342900">
              <a:lnSpc>
                <a:spcPct val="107000"/>
              </a:lnSpc>
              <a:spcBef>
                <a:spcPts val="0"/>
              </a:spcBef>
              <a:spcAft>
                <a:spcPts val="800"/>
              </a:spcAft>
              <a:buFont typeface="Arial" panose="020B0604020202020204" pitchFamily="34" charset="0"/>
              <a:buChar char="•"/>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Renewal invoices for software will be sent to the campus</a:t>
            </a:r>
          </a:p>
          <a:p>
            <a:pPr marL="800100" lvl="1" indent="-342900">
              <a:lnSpc>
                <a:spcPct val="107000"/>
              </a:lnSpc>
              <a:spcAft>
                <a:spcPts val="800"/>
              </a:spcAft>
              <a:buFont typeface="Arial" panose="020B0604020202020204" pitchFamily="34" charset="0"/>
              <a:buChar char="•"/>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If you wish to continue receiving the software</a:t>
            </a:r>
          </a:p>
          <a:p>
            <a:pPr marL="1257300" lvl="2" indent="-342900">
              <a:lnSpc>
                <a:spcPct val="107000"/>
              </a:lnSpc>
              <a:spcAft>
                <a:spcPts val="800"/>
              </a:spcAft>
              <a:buFont typeface="Arial" panose="020B0604020202020204" pitchFamily="34" charset="0"/>
              <a:buChar char="•"/>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Submit a new requisition with the signed renewal invoice </a:t>
            </a:r>
          </a:p>
          <a:p>
            <a:pPr marL="800100" lvl="1" indent="-342900">
              <a:lnSpc>
                <a:spcPct val="107000"/>
              </a:lnSpc>
              <a:spcAft>
                <a:spcPts val="800"/>
              </a:spcAft>
              <a:buFont typeface="Arial" panose="020B0604020202020204" pitchFamily="34" charset="0"/>
              <a:buChar char="•"/>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If you no longer wish to continue the subscription</a:t>
            </a:r>
          </a:p>
          <a:p>
            <a:pPr marL="1257300" lvl="2" indent="-342900">
              <a:lnSpc>
                <a:spcPct val="107000"/>
              </a:lnSpc>
              <a:spcAft>
                <a:spcPts val="800"/>
              </a:spcAft>
              <a:buFont typeface="Arial" panose="020B0604020202020204" pitchFamily="34" charset="0"/>
              <a:buChar char="•"/>
            </a:pPr>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Submit the renewal invoice notifying the Purchasing Department that the subscription has been canceled </a:t>
            </a:r>
          </a:p>
        </p:txBody>
      </p:sp>
      <p:pic>
        <p:nvPicPr>
          <p:cNvPr id="7" name="Picture 6">
            <a:extLst>
              <a:ext uri="{FF2B5EF4-FFF2-40B4-BE49-F238E27FC236}">
                <a16:creationId xmlns:a16="http://schemas.microsoft.com/office/drawing/2014/main" id="{CF6E8FDB-37CA-4944-B12C-05E6171530B1}"/>
              </a:ext>
            </a:extLst>
          </p:cNvPr>
          <p:cNvPicPr>
            <a:picLocks noChangeAspect="1"/>
          </p:cNvPicPr>
          <p:nvPr/>
        </p:nvPicPr>
        <p:blipFill>
          <a:blip r:embed="rId2"/>
          <a:stretch>
            <a:fillRect/>
          </a:stretch>
        </p:blipFill>
        <p:spPr>
          <a:xfrm>
            <a:off x="2487213" y="5602013"/>
            <a:ext cx="4951276" cy="659217"/>
          </a:xfrm>
          <a:prstGeom prst="rect">
            <a:avLst/>
          </a:prstGeom>
        </p:spPr>
      </p:pic>
    </p:spTree>
    <p:extLst>
      <p:ext uri="{BB962C8B-B14F-4D97-AF65-F5344CB8AC3E}">
        <p14:creationId xmlns:p14="http://schemas.microsoft.com/office/powerpoint/2010/main" val="4096998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718B1E-FD94-4605-AAFD-C42E5E6FA1DB}"/>
              </a:ext>
            </a:extLst>
          </p:cNvPr>
          <p:cNvSpPr txBox="1"/>
          <p:nvPr/>
        </p:nvSpPr>
        <p:spPr>
          <a:xfrm>
            <a:off x="3422795" y="223072"/>
            <a:ext cx="4138367" cy="369332"/>
          </a:xfrm>
          <a:prstGeom prst="rect">
            <a:avLst/>
          </a:prstGeom>
          <a:noFill/>
        </p:spPr>
        <p:txBody>
          <a:bodyPr wrap="square" rtlCol="0">
            <a:spAutoFit/>
          </a:bodyPr>
          <a:lstStyle/>
          <a:p>
            <a:pPr algn="ctr"/>
            <a:r>
              <a:rPr lang="en-US" b="1" u="sng" dirty="0">
                <a:solidFill>
                  <a:srgbClr val="002060"/>
                </a:solidFill>
                <a:latin typeface="+mj-lt"/>
                <a:ea typeface="+mj-ea"/>
                <a:cs typeface="Times New Roman" panose="02020603050405020304" pitchFamily="18" charset="0"/>
              </a:rPr>
              <a:t>REQUISITIONING PROCESS</a:t>
            </a:r>
          </a:p>
        </p:txBody>
      </p:sp>
      <p:sp>
        <p:nvSpPr>
          <p:cNvPr id="6" name="TextBox 5">
            <a:extLst>
              <a:ext uri="{FF2B5EF4-FFF2-40B4-BE49-F238E27FC236}">
                <a16:creationId xmlns:a16="http://schemas.microsoft.com/office/drawing/2014/main" id="{3E236C5F-6B61-41F2-A2CF-BE2BF5FF7DF7}"/>
              </a:ext>
            </a:extLst>
          </p:cNvPr>
          <p:cNvSpPr txBox="1"/>
          <p:nvPr/>
        </p:nvSpPr>
        <p:spPr>
          <a:xfrm>
            <a:off x="447643" y="869614"/>
            <a:ext cx="10304980" cy="590931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All purchases begin with: </a:t>
            </a:r>
          </a:p>
          <a:p>
            <a:pPr marL="742950" lvl="1" indent="-285750">
              <a:buFont typeface="Arial" panose="020B0604020202020204" pitchFamily="34" charset="0"/>
              <a:buChar char="•"/>
            </a:pPr>
            <a:r>
              <a:rPr lang="en-US" dirty="0">
                <a:solidFill>
                  <a:srgbClr val="002060"/>
                </a:solidFill>
              </a:rPr>
              <a:t>Requisition</a:t>
            </a:r>
          </a:p>
          <a:p>
            <a:pPr marL="742950" lvl="1" indent="-285750">
              <a:buFont typeface="Arial" panose="020B0604020202020204" pitchFamily="34" charset="0"/>
              <a:buChar char="•"/>
            </a:pPr>
            <a:r>
              <a:rPr lang="en-US" dirty="0">
                <a:solidFill>
                  <a:srgbClr val="002060"/>
                </a:solidFill>
              </a:rPr>
              <a:t>Official quote (MUST BE CURRENT)</a:t>
            </a:r>
          </a:p>
          <a:p>
            <a:pPr lvl="1"/>
            <a:endParaRPr lang="en-US" dirty="0"/>
          </a:p>
          <a:p>
            <a:pPr marL="285750" indent="-285750">
              <a:buFont typeface="Arial" panose="020B0604020202020204" pitchFamily="34" charset="0"/>
              <a:buChar char="•"/>
            </a:pPr>
            <a:r>
              <a:rPr lang="en-US" dirty="0">
                <a:solidFill>
                  <a:srgbClr val="002060"/>
                </a:solidFill>
              </a:rPr>
              <a:t>All requisition must submitted by:</a:t>
            </a:r>
          </a:p>
          <a:p>
            <a:pPr marL="742950" lvl="1" indent="-285750">
              <a:buFont typeface="Arial" panose="020B0604020202020204" pitchFamily="34" charset="0"/>
              <a:buChar char="•"/>
            </a:pPr>
            <a:r>
              <a:rPr lang="en-US" b="1" u="sng" dirty="0">
                <a:solidFill>
                  <a:srgbClr val="002060"/>
                </a:solidFill>
              </a:rPr>
              <a:t>Chancellor Office (ORG 610001) (includes Foundation for SGF ONLY)</a:t>
            </a:r>
          </a:p>
          <a:p>
            <a:pPr marL="1200150" lvl="2" indent="-285750">
              <a:buFont typeface="Arial" panose="020B0604020202020204" pitchFamily="34" charset="0"/>
              <a:buChar char="•"/>
            </a:pPr>
            <a:r>
              <a:rPr lang="en-US" dirty="0">
                <a:solidFill>
                  <a:srgbClr val="002060"/>
                </a:solidFill>
              </a:rPr>
              <a:t>Jane LeBlanc</a:t>
            </a:r>
          </a:p>
          <a:p>
            <a:pPr marL="742950" lvl="1" indent="-285750">
              <a:buFont typeface="Arial" panose="020B0604020202020204" pitchFamily="34" charset="0"/>
              <a:buChar char="•"/>
            </a:pPr>
            <a:r>
              <a:rPr lang="en-US" b="1" u="sng" dirty="0">
                <a:solidFill>
                  <a:srgbClr val="002060"/>
                </a:solidFill>
              </a:rPr>
              <a:t>Foundation (non –SGF purchases)</a:t>
            </a:r>
          </a:p>
          <a:p>
            <a:pPr marL="1200150" lvl="2" indent="-285750">
              <a:buFont typeface="Arial" panose="020B0604020202020204" pitchFamily="34" charset="0"/>
              <a:buChar char="•"/>
            </a:pPr>
            <a:r>
              <a:rPr lang="en-US" dirty="0">
                <a:solidFill>
                  <a:srgbClr val="002060"/>
                </a:solidFill>
              </a:rPr>
              <a:t>Jade Williams</a:t>
            </a:r>
          </a:p>
          <a:p>
            <a:pPr marL="1200150" lvl="2" indent="-285750">
              <a:buFont typeface="Arial" panose="020B0604020202020204" pitchFamily="34" charset="0"/>
              <a:buChar char="•"/>
            </a:pPr>
            <a:r>
              <a:rPr lang="en-US" dirty="0">
                <a:solidFill>
                  <a:srgbClr val="002060"/>
                </a:solidFill>
              </a:rPr>
              <a:t>Biyaka Williams</a:t>
            </a:r>
          </a:p>
          <a:p>
            <a:pPr marL="742950" lvl="1" indent="-285750">
              <a:buFont typeface="Arial" panose="020B0604020202020204" pitchFamily="34" charset="0"/>
              <a:buChar char="•"/>
            </a:pPr>
            <a:r>
              <a:rPr lang="en-US" b="1" u="sng" dirty="0">
                <a:solidFill>
                  <a:srgbClr val="002060"/>
                </a:solidFill>
              </a:rPr>
              <a:t>Administration/Finance (ORG that begin with 6)</a:t>
            </a:r>
          </a:p>
          <a:p>
            <a:pPr marL="1200150" lvl="2" indent="-285750">
              <a:buFont typeface="Arial" panose="020B0604020202020204" pitchFamily="34" charset="0"/>
              <a:buChar char="•"/>
            </a:pPr>
            <a:r>
              <a:rPr lang="en-US" dirty="0">
                <a:solidFill>
                  <a:srgbClr val="002060"/>
                </a:solidFill>
              </a:rPr>
              <a:t>Bridget Romano</a:t>
            </a:r>
          </a:p>
          <a:p>
            <a:pPr marL="742950" lvl="1" indent="-285750">
              <a:buFont typeface="Arial" panose="020B0604020202020204" pitchFamily="34" charset="0"/>
              <a:buChar char="•"/>
            </a:pPr>
            <a:r>
              <a:rPr lang="en-US" b="1" u="sng" dirty="0">
                <a:solidFill>
                  <a:srgbClr val="002060"/>
                </a:solidFill>
              </a:rPr>
              <a:t>Human Resources (ORG 630010)</a:t>
            </a:r>
          </a:p>
          <a:p>
            <a:pPr marL="1200150" lvl="2" indent="-285750">
              <a:buFont typeface="Arial" panose="020B0604020202020204" pitchFamily="34" charset="0"/>
              <a:buChar char="•"/>
            </a:pPr>
            <a:r>
              <a:rPr lang="en-US" dirty="0">
                <a:solidFill>
                  <a:srgbClr val="002060"/>
                </a:solidFill>
              </a:rPr>
              <a:t>Brian Vermeire</a:t>
            </a:r>
          </a:p>
          <a:p>
            <a:pPr marL="742950" lvl="1" indent="-285750">
              <a:buFont typeface="Arial" panose="020B0604020202020204" pitchFamily="34" charset="0"/>
              <a:buChar char="•"/>
            </a:pPr>
            <a:r>
              <a:rPr lang="en-US" b="1" u="sng" dirty="0">
                <a:solidFill>
                  <a:srgbClr val="002060"/>
                </a:solidFill>
              </a:rPr>
              <a:t>Facilities (ORG that begin with 7)</a:t>
            </a:r>
          </a:p>
          <a:p>
            <a:pPr marL="1200150" lvl="2" indent="-285750">
              <a:buFont typeface="Arial" panose="020B0604020202020204" pitchFamily="34" charset="0"/>
              <a:buChar char="•"/>
            </a:pPr>
            <a:r>
              <a:rPr lang="en-US" dirty="0">
                <a:solidFill>
                  <a:srgbClr val="002060"/>
                </a:solidFill>
              </a:rPr>
              <a:t>Billy </a:t>
            </a:r>
            <a:r>
              <a:rPr lang="en-US" dirty="0" err="1">
                <a:solidFill>
                  <a:srgbClr val="002060"/>
                </a:solidFill>
              </a:rPr>
              <a:t>Doncer</a:t>
            </a:r>
            <a:endParaRPr lang="en-US" dirty="0">
              <a:solidFill>
                <a:srgbClr val="002060"/>
              </a:solidFill>
            </a:endParaRPr>
          </a:p>
          <a:p>
            <a:pPr marL="742950" lvl="1" indent="-285750">
              <a:buFont typeface="Arial" panose="020B0604020202020204" pitchFamily="34" charset="0"/>
              <a:buChar char="•"/>
            </a:pPr>
            <a:r>
              <a:rPr lang="en-US" b="1" u="sng" dirty="0">
                <a:solidFill>
                  <a:srgbClr val="002060"/>
                </a:solidFill>
              </a:rPr>
              <a:t>Academic Affairs (ORG that begin with 1)</a:t>
            </a:r>
          </a:p>
          <a:p>
            <a:pPr marL="1200150" lvl="2" indent="-285750">
              <a:buFont typeface="Arial" panose="020B0604020202020204" pitchFamily="34" charset="0"/>
              <a:buChar char="•"/>
            </a:pPr>
            <a:r>
              <a:rPr lang="en-US" dirty="0">
                <a:solidFill>
                  <a:srgbClr val="002060"/>
                </a:solidFill>
              </a:rPr>
              <a:t>Shalini Sealey</a:t>
            </a:r>
          </a:p>
          <a:p>
            <a:pPr marL="742950" lvl="1" indent="-285750">
              <a:buFont typeface="Arial" panose="020B0604020202020204" pitchFamily="34" charset="0"/>
              <a:buChar char="•"/>
            </a:pPr>
            <a:endParaRPr lang="en-US" dirty="0">
              <a:solidFill>
                <a:srgbClr val="002060"/>
              </a:solidFill>
            </a:endParaRPr>
          </a:p>
          <a:p>
            <a:pPr lvl="2"/>
            <a:endParaRPr lang="en-US" dirty="0">
              <a:solidFill>
                <a:srgbClr val="002060"/>
              </a:solidFill>
            </a:endParaRPr>
          </a:p>
          <a:p>
            <a:endParaRPr lang="en-US" b="1" dirty="0">
              <a:solidFill>
                <a:srgbClr val="002060"/>
              </a:solidFill>
            </a:endParaRPr>
          </a:p>
        </p:txBody>
      </p:sp>
    </p:spTree>
    <p:extLst>
      <p:ext uri="{BB962C8B-B14F-4D97-AF65-F5344CB8AC3E}">
        <p14:creationId xmlns:p14="http://schemas.microsoft.com/office/powerpoint/2010/main" val="3274645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2CBB22-249A-4B35-88A1-4C9B93314DB1}"/>
              </a:ext>
            </a:extLst>
          </p:cNvPr>
          <p:cNvSpPr txBox="1"/>
          <p:nvPr/>
        </p:nvSpPr>
        <p:spPr>
          <a:xfrm>
            <a:off x="1888232" y="307740"/>
            <a:ext cx="7343481" cy="369332"/>
          </a:xfrm>
          <a:prstGeom prst="rect">
            <a:avLst/>
          </a:prstGeom>
          <a:noFill/>
        </p:spPr>
        <p:txBody>
          <a:bodyPr wrap="square" rtlCol="0">
            <a:spAutoFit/>
          </a:bodyPr>
          <a:lstStyle/>
          <a:p>
            <a:r>
              <a:rPr lang="en-US" b="1" u="sng" dirty="0">
                <a:solidFill>
                  <a:srgbClr val="002060"/>
                </a:solidFill>
              </a:rPr>
              <a:t>PROFESSIONAL, CONSULTING, OR SOCIAL SERVICES CONTRACTS</a:t>
            </a:r>
          </a:p>
        </p:txBody>
      </p:sp>
      <p:sp>
        <p:nvSpPr>
          <p:cNvPr id="6" name="TextBox 5">
            <a:extLst>
              <a:ext uri="{FF2B5EF4-FFF2-40B4-BE49-F238E27FC236}">
                <a16:creationId xmlns:a16="http://schemas.microsoft.com/office/drawing/2014/main" id="{5CF81B69-C58A-4469-9C36-46D1B1217814}"/>
              </a:ext>
            </a:extLst>
          </p:cNvPr>
          <p:cNvSpPr txBox="1"/>
          <p:nvPr/>
        </p:nvSpPr>
        <p:spPr>
          <a:xfrm>
            <a:off x="519511" y="1075490"/>
            <a:ext cx="8625525" cy="3970318"/>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Any Professional or Social Services Contracts that will exceed $2,000.00 per Calendar Year require a contract</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Examples of Professional or Social Service Contracts are legal, design, sign language, translators, train the trainer education, professional speakers/trainer, etc.</a:t>
            </a:r>
          </a:p>
          <a:p>
            <a:r>
              <a:rPr lang="en-US" dirty="0">
                <a:solidFill>
                  <a:srgbClr val="002060"/>
                </a:solidFill>
              </a:rPr>
              <a:t> </a:t>
            </a:r>
          </a:p>
          <a:p>
            <a:pPr marL="285750" indent="-285750">
              <a:buFont typeface="Arial" panose="020B0604020202020204" pitchFamily="34" charset="0"/>
              <a:buChar char="•"/>
            </a:pPr>
            <a:r>
              <a:rPr lang="en-US" dirty="0">
                <a:solidFill>
                  <a:srgbClr val="002060"/>
                </a:solidFill>
              </a:rPr>
              <a:t>The employee seeking a contract must complete the templates. Forms and templates obtained from the Director of Finance or Vice Chancellor of Finance and Administration.</a:t>
            </a:r>
          </a:p>
          <a:p>
            <a:pPr marL="285750" indent="-285750">
              <a:buFont typeface="Arial" panose="020B0604020202020204" pitchFamily="34" charset="0"/>
              <a:buChar char="•"/>
            </a:pPr>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71111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1F1667-1F5A-4D1B-99FA-51F20873E043}"/>
              </a:ext>
            </a:extLst>
          </p:cNvPr>
          <p:cNvSpPr/>
          <p:nvPr/>
        </p:nvSpPr>
        <p:spPr>
          <a:xfrm>
            <a:off x="845404" y="1053809"/>
            <a:ext cx="8126753" cy="5632311"/>
          </a:xfrm>
          <a:prstGeom prst="rect">
            <a:avLst/>
          </a:prstGeom>
        </p:spPr>
        <p:txBody>
          <a:bodyPr wrap="square">
            <a:spAutoFit/>
          </a:bodyPr>
          <a:lstStyle/>
          <a:p>
            <a:pPr marL="285750" indent="-28575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A draft copy of the contract should be forwarded to the Vice Chancellor of Finance and Administration for review </a:t>
            </a:r>
            <a:r>
              <a:rPr lang="en-US" u="sng" dirty="0">
                <a:solidFill>
                  <a:srgbClr val="002060"/>
                </a:solidFill>
                <a:latin typeface="Times New Roman" panose="02020603050405020304" pitchFamily="18" charset="0"/>
                <a:cs typeface="Times New Roman" panose="02020603050405020304" pitchFamily="18" charset="0"/>
              </a:rPr>
              <a:t>prior</a:t>
            </a:r>
            <a:r>
              <a:rPr lang="en-US" dirty="0">
                <a:solidFill>
                  <a:srgbClr val="002060"/>
                </a:solidFill>
                <a:latin typeface="Times New Roman" panose="02020603050405020304" pitchFamily="18" charset="0"/>
                <a:cs typeface="Times New Roman" panose="02020603050405020304" pitchFamily="18" charset="0"/>
              </a:rPr>
              <a:t> to anyone obtaining signatures</a:t>
            </a:r>
          </a:p>
          <a:p>
            <a:pPr marL="285750" indent="-285750">
              <a:buFont typeface="Arial" panose="020B0604020202020204" pitchFamily="34" charset="0"/>
              <a:buChar char="•"/>
            </a:pPr>
            <a:endParaRPr lang="en-US"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Once draft has been approved by the Vice Chancellor of Finance and Administration, then the contract must be signed by the contractor and submitted to the Finance office at least 15 working days PRIOR TO the effective date of the contract</a:t>
            </a:r>
          </a:p>
          <a:p>
            <a:pPr marL="285750" indent="-285750">
              <a:buFont typeface="Arial" panose="020B0604020202020204" pitchFamily="34" charset="0"/>
              <a:buChar char="•"/>
            </a:pPr>
            <a:endParaRPr lang="en-US"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The following forms must be submitted along with the signed contract</a:t>
            </a:r>
          </a:p>
          <a:p>
            <a:pPr marL="742950" lvl="1" indent="-28575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Retirement disclosure (can be obtained from the Director of Finance)</a:t>
            </a:r>
          </a:p>
          <a:p>
            <a:pPr marL="742950" lvl="1" indent="-28575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W9</a:t>
            </a:r>
          </a:p>
          <a:p>
            <a:pPr marL="285750" indent="-285750">
              <a:buFont typeface="Arial" panose="020B0604020202020204" pitchFamily="34" charset="0"/>
              <a:buChar char="•"/>
            </a:pPr>
            <a:endParaRPr lang="en-US"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Contracts totaling $20,000.01 to $149,999.99 in one calendar year, require both internal and external (Office of State Purchasing) approval and must be submitted at least 45 days PRIOR TO the effective date of the contract (timeframe depending on OSP workload)</a:t>
            </a:r>
          </a:p>
          <a:p>
            <a:endParaRPr lang="en-US" dirty="0">
              <a:solidFill>
                <a:srgbClr val="00206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Any contracts $150,000 and over require board approval and RFP process through Office of State Purchasing. </a:t>
            </a:r>
            <a:br>
              <a:rPr lang="en-US" dirty="0">
                <a:solidFill>
                  <a:srgbClr val="002060"/>
                </a:solidFill>
                <a:latin typeface="Times New Roman" panose="02020603050405020304" pitchFamily="18" charset="0"/>
                <a:cs typeface="Times New Roman" panose="02020603050405020304" pitchFamily="18" charset="0"/>
              </a:rPr>
            </a:br>
            <a:endParaRPr lang="en-US" dirty="0">
              <a:solidFill>
                <a:srgbClr val="00206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AB5363E-4ABE-439E-9BB6-A5EEEA9200A0}"/>
              </a:ext>
            </a:extLst>
          </p:cNvPr>
          <p:cNvSpPr/>
          <p:nvPr/>
        </p:nvSpPr>
        <p:spPr>
          <a:xfrm>
            <a:off x="2370510" y="215908"/>
            <a:ext cx="6271397" cy="369332"/>
          </a:xfrm>
          <a:prstGeom prst="rect">
            <a:avLst/>
          </a:prstGeom>
        </p:spPr>
        <p:txBody>
          <a:bodyPr wrap="none">
            <a:spAutoFit/>
          </a:bodyPr>
          <a:lstStyle/>
          <a:p>
            <a:r>
              <a:rPr lang="en-US" b="1" u="sng" dirty="0">
                <a:solidFill>
                  <a:srgbClr val="002060"/>
                </a:solidFill>
              </a:rPr>
              <a:t>PROFESSIONAL OR SOCIAL SERVICES CONTRACTS CONT’D</a:t>
            </a:r>
          </a:p>
        </p:txBody>
      </p:sp>
    </p:spTree>
    <p:extLst>
      <p:ext uri="{BB962C8B-B14F-4D97-AF65-F5344CB8AC3E}">
        <p14:creationId xmlns:p14="http://schemas.microsoft.com/office/powerpoint/2010/main" val="702871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3554B3-3867-4600-976B-EFF6D1FC0135}"/>
              </a:ext>
            </a:extLst>
          </p:cNvPr>
          <p:cNvSpPr txBox="1"/>
          <p:nvPr/>
        </p:nvSpPr>
        <p:spPr>
          <a:xfrm>
            <a:off x="1208015" y="3238150"/>
            <a:ext cx="8539992" cy="1200329"/>
          </a:xfrm>
          <a:prstGeom prst="rect">
            <a:avLst/>
          </a:prstGeom>
          <a:noFill/>
        </p:spPr>
        <p:txBody>
          <a:bodyPr wrap="square" rtlCol="0">
            <a:spAutoFit/>
          </a:bodyPr>
          <a:lstStyle/>
          <a:p>
            <a:pPr algn="ctr"/>
            <a:r>
              <a:rPr lang="en-US" dirty="0">
                <a:solidFill>
                  <a:srgbClr val="002060"/>
                </a:solidFill>
              </a:rPr>
              <a:t>Thank you for viewing our presentation on Requisition/Purchasing process</a:t>
            </a:r>
          </a:p>
          <a:p>
            <a:pPr algn="ctr"/>
            <a:endParaRPr lang="en-US" dirty="0">
              <a:solidFill>
                <a:srgbClr val="002060"/>
              </a:solidFill>
            </a:endParaRPr>
          </a:p>
          <a:p>
            <a:pPr algn="ctr"/>
            <a:r>
              <a:rPr lang="en-US" dirty="0">
                <a:solidFill>
                  <a:srgbClr val="002060"/>
                </a:solidFill>
              </a:rPr>
              <a:t>If you have any questions, please contact the Jena Faciane</a:t>
            </a:r>
          </a:p>
          <a:p>
            <a:pPr algn="ctr"/>
            <a:r>
              <a:rPr lang="en-US" dirty="0">
                <a:solidFill>
                  <a:srgbClr val="002060"/>
                </a:solidFill>
              </a:rPr>
              <a:t>jfaciane@rpcc.edu</a:t>
            </a:r>
          </a:p>
        </p:txBody>
      </p:sp>
      <p:pic>
        <p:nvPicPr>
          <p:cNvPr id="5" name="Picture 4" descr="Logo&#10;&#10;Description automatically generated">
            <a:extLst>
              <a:ext uri="{FF2B5EF4-FFF2-40B4-BE49-F238E27FC236}">
                <a16:creationId xmlns:a16="http://schemas.microsoft.com/office/drawing/2014/main" id="{AC8D1435-D984-47C2-892D-1CE3AA6AA8C5}"/>
              </a:ext>
            </a:extLst>
          </p:cNvPr>
          <p:cNvPicPr>
            <a:picLocks noChangeAspect="1"/>
          </p:cNvPicPr>
          <p:nvPr/>
        </p:nvPicPr>
        <p:blipFill>
          <a:blip r:embed="rId2"/>
          <a:stretch>
            <a:fillRect/>
          </a:stretch>
        </p:blipFill>
        <p:spPr>
          <a:xfrm>
            <a:off x="3661897" y="-78059"/>
            <a:ext cx="3063536" cy="3016405"/>
          </a:xfrm>
          <a:prstGeom prst="rect">
            <a:avLst/>
          </a:prstGeom>
        </p:spPr>
      </p:pic>
    </p:spTree>
    <p:extLst>
      <p:ext uri="{BB962C8B-B14F-4D97-AF65-F5344CB8AC3E}">
        <p14:creationId xmlns:p14="http://schemas.microsoft.com/office/powerpoint/2010/main" val="181961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718B1E-FD94-4605-AAFD-C42E5E6FA1DB}"/>
              </a:ext>
            </a:extLst>
          </p:cNvPr>
          <p:cNvSpPr txBox="1"/>
          <p:nvPr/>
        </p:nvSpPr>
        <p:spPr>
          <a:xfrm>
            <a:off x="3422795" y="223072"/>
            <a:ext cx="4138367" cy="369332"/>
          </a:xfrm>
          <a:prstGeom prst="rect">
            <a:avLst/>
          </a:prstGeom>
          <a:noFill/>
        </p:spPr>
        <p:txBody>
          <a:bodyPr wrap="square" rtlCol="0">
            <a:spAutoFit/>
          </a:bodyPr>
          <a:lstStyle/>
          <a:p>
            <a:pPr algn="ctr"/>
            <a:r>
              <a:rPr lang="en-US" b="1" u="sng" dirty="0">
                <a:solidFill>
                  <a:srgbClr val="002060"/>
                </a:solidFill>
                <a:latin typeface="+mj-lt"/>
                <a:ea typeface="+mj-ea"/>
                <a:cs typeface="Times New Roman" panose="02020603050405020304" pitchFamily="18" charset="0"/>
              </a:rPr>
              <a:t>REQUISITIONING PROCESS cont’d</a:t>
            </a:r>
          </a:p>
        </p:txBody>
      </p:sp>
      <p:sp>
        <p:nvSpPr>
          <p:cNvPr id="6" name="TextBox 5">
            <a:extLst>
              <a:ext uri="{FF2B5EF4-FFF2-40B4-BE49-F238E27FC236}">
                <a16:creationId xmlns:a16="http://schemas.microsoft.com/office/drawing/2014/main" id="{3E236C5F-6B61-41F2-A2CF-BE2BF5FF7DF7}"/>
              </a:ext>
            </a:extLst>
          </p:cNvPr>
          <p:cNvSpPr txBox="1"/>
          <p:nvPr/>
        </p:nvSpPr>
        <p:spPr>
          <a:xfrm>
            <a:off x="426623" y="732980"/>
            <a:ext cx="10304980" cy="7848302"/>
          </a:xfrm>
          <a:prstGeom prst="rect">
            <a:avLst/>
          </a:prstGeom>
          <a:noFill/>
        </p:spPr>
        <p:txBody>
          <a:bodyPr wrap="square" rtlCol="0">
            <a:spAutoFit/>
          </a:bodyPr>
          <a:lstStyle/>
          <a:p>
            <a:pPr marL="742950" lvl="1" indent="-285750">
              <a:buFont typeface="Arial" panose="020B0604020202020204" pitchFamily="34" charset="0"/>
              <a:buChar char="•"/>
            </a:pPr>
            <a:r>
              <a:rPr lang="en-US" b="1" u="sng" dirty="0">
                <a:solidFill>
                  <a:srgbClr val="002060"/>
                </a:solidFill>
              </a:rPr>
              <a:t>Student Services (ORG that begin with 5)</a:t>
            </a:r>
          </a:p>
          <a:p>
            <a:pPr marL="1200150" lvl="2" indent="-285750">
              <a:buFont typeface="Arial" panose="020B0604020202020204" pitchFamily="34" charset="0"/>
              <a:buChar char="•"/>
            </a:pPr>
            <a:r>
              <a:rPr lang="en-US" dirty="0">
                <a:solidFill>
                  <a:srgbClr val="002060"/>
                </a:solidFill>
              </a:rPr>
              <a:t>Reserve Campus – Rosie Johnson</a:t>
            </a:r>
          </a:p>
          <a:p>
            <a:pPr marL="1200150" lvl="2" indent="-285750">
              <a:buFont typeface="Arial" panose="020B0604020202020204" pitchFamily="34" charset="0"/>
              <a:buChar char="•"/>
            </a:pPr>
            <a:r>
              <a:rPr lang="en-US" dirty="0">
                <a:solidFill>
                  <a:srgbClr val="002060"/>
                </a:solidFill>
              </a:rPr>
              <a:t>Westside Campus – Harold (Skip) Lagarde</a:t>
            </a:r>
          </a:p>
          <a:p>
            <a:pPr marL="1200150" lvl="2" indent="-285750">
              <a:buFont typeface="Arial" panose="020B0604020202020204" pitchFamily="34" charset="0"/>
              <a:buChar char="•"/>
            </a:pPr>
            <a:r>
              <a:rPr lang="en-US" dirty="0">
                <a:solidFill>
                  <a:srgbClr val="002060"/>
                </a:solidFill>
              </a:rPr>
              <a:t>St. Charles Campus – Brandi Pennison</a:t>
            </a:r>
          </a:p>
          <a:p>
            <a:pPr marL="1200150" lvl="2" indent="-285750">
              <a:buFont typeface="Arial" panose="020B0604020202020204" pitchFamily="34" charset="0"/>
              <a:buChar char="•"/>
            </a:pPr>
            <a:r>
              <a:rPr lang="en-US" dirty="0">
                <a:solidFill>
                  <a:srgbClr val="002060"/>
                </a:solidFill>
              </a:rPr>
              <a:t>Gonzales Campus – Raynele Jones</a:t>
            </a:r>
          </a:p>
          <a:p>
            <a:pPr marL="1200150" lvl="2" indent="-285750">
              <a:buFont typeface="Arial" panose="020B0604020202020204" pitchFamily="34" charset="0"/>
              <a:buChar char="•"/>
            </a:pPr>
            <a:r>
              <a:rPr lang="en-US" dirty="0">
                <a:solidFill>
                  <a:srgbClr val="002060"/>
                </a:solidFill>
              </a:rPr>
              <a:t>Gonzales Campus – Shalither </a:t>
            </a:r>
            <a:r>
              <a:rPr lang="en-US" dirty="0" err="1">
                <a:solidFill>
                  <a:srgbClr val="002060"/>
                </a:solidFill>
              </a:rPr>
              <a:t>Cushunberry</a:t>
            </a:r>
            <a:endParaRPr lang="en-US" dirty="0">
              <a:solidFill>
                <a:srgbClr val="002060"/>
              </a:solidFill>
            </a:endParaRPr>
          </a:p>
          <a:p>
            <a:pPr marL="742950" lvl="1" indent="-285750">
              <a:buFont typeface="Arial" panose="020B0604020202020204" pitchFamily="34" charset="0"/>
              <a:buChar char="•"/>
            </a:pPr>
            <a:r>
              <a:rPr lang="en-US" b="1" u="sng" dirty="0">
                <a:solidFill>
                  <a:srgbClr val="002060"/>
                </a:solidFill>
              </a:rPr>
              <a:t>Perkins</a:t>
            </a:r>
          </a:p>
          <a:p>
            <a:pPr marL="1200150" lvl="2" indent="-285750">
              <a:buFont typeface="Arial" panose="020B0604020202020204" pitchFamily="34" charset="0"/>
              <a:buChar char="•"/>
            </a:pPr>
            <a:r>
              <a:rPr lang="en-US" dirty="0">
                <a:solidFill>
                  <a:srgbClr val="002060"/>
                </a:solidFill>
              </a:rPr>
              <a:t>Melba Kennedy</a:t>
            </a:r>
          </a:p>
          <a:p>
            <a:pPr marL="742950" lvl="1" indent="-285750">
              <a:buFont typeface="Arial" panose="020B0604020202020204" pitchFamily="34" charset="0"/>
              <a:buChar char="•"/>
            </a:pPr>
            <a:r>
              <a:rPr lang="en-US" b="1" u="sng" dirty="0">
                <a:solidFill>
                  <a:srgbClr val="002060"/>
                </a:solidFill>
              </a:rPr>
              <a:t>Work-Ready U</a:t>
            </a:r>
          </a:p>
          <a:p>
            <a:pPr marL="1200150" lvl="2" indent="-285750">
              <a:buFont typeface="Arial" panose="020B0604020202020204" pitchFamily="34" charset="0"/>
              <a:buChar char="•"/>
            </a:pPr>
            <a:r>
              <a:rPr lang="en-US" dirty="0">
                <a:solidFill>
                  <a:srgbClr val="002060"/>
                </a:solidFill>
              </a:rPr>
              <a:t>Sarina Lirette</a:t>
            </a:r>
          </a:p>
          <a:p>
            <a:pPr marL="742950" lvl="1" indent="-285750">
              <a:buFont typeface="Arial" panose="020B0604020202020204" pitchFamily="34" charset="0"/>
              <a:buChar char="•"/>
            </a:pPr>
            <a:r>
              <a:rPr lang="en-US" b="1" u="sng" dirty="0">
                <a:solidFill>
                  <a:srgbClr val="002060"/>
                </a:solidFill>
              </a:rPr>
              <a:t>Workforce</a:t>
            </a:r>
          </a:p>
          <a:p>
            <a:pPr marL="1200150" lvl="2" indent="-285750">
              <a:buFont typeface="Arial" panose="020B0604020202020204" pitchFamily="34" charset="0"/>
              <a:buChar char="•"/>
            </a:pPr>
            <a:r>
              <a:rPr lang="en-US" dirty="0">
                <a:solidFill>
                  <a:srgbClr val="002060"/>
                </a:solidFill>
              </a:rPr>
              <a:t>Frankie Foster</a:t>
            </a:r>
          </a:p>
          <a:p>
            <a:pPr lvl="2"/>
            <a:endParaRPr lang="en-US" dirty="0">
              <a:solidFill>
                <a:srgbClr val="002060"/>
              </a:solidFill>
            </a:endParaRPr>
          </a:p>
          <a:p>
            <a:pPr marL="742950" lvl="1" indent="-285750">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All requisition must have proper coding (FOAPAL)</a:t>
            </a:r>
          </a:p>
          <a:p>
            <a:pPr marL="1200150" lvl="2" indent="-285750">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FUND, ORG, ACCOUNT, PROGRAM</a:t>
            </a:r>
          </a:p>
          <a:p>
            <a:pPr marL="1657350" lvl="3" indent="-285750">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Example</a:t>
            </a:r>
          </a:p>
          <a:p>
            <a:pPr marL="2114550" lvl="4" indent="-285750">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110001/530007/7201OA/500</a:t>
            </a:r>
          </a:p>
          <a:p>
            <a:pPr marL="2114550" lvl="4" indent="-285750">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(state general funds/student services/office supplies/student services)</a:t>
            </a:r>
          </a:p>
          <a:p>
            <a:pPr lvl="4"/>
            <a:endParaRPr lang="en-US" dirty="0">
              <a:solidFill>
                <a:srgbClr val="002060"/>
              </a:solidFill>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Once the requisition has been completed with current quote attached:</a:t>
            </a:r>
          </a:p>
          <a:p>
            <a:pPr marL="1200150" lvl="2" indent="-285750">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Requisition must be submitted for proper approval routing</a:t>
            </a:r>
          </a:p>
          <a:p>
            <a:pPr marL="1200150" lvl="2" indent="-285750">
              <a:buFont typeface="Arial" panose="020B0604020202020204" pitchFamily="34" charset="0"/>
              <a:buChar char="•"/>
            </a:pPr>
            <a:endParaRPr lang="en-US" dirty="0">
              <a:solidFill>
                <a:srgbClr val="002060"/>
              </a:solidFill>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solidFill>
                <a:srgbClr val="002060"/>
              </a:solidFill>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endParaRPr lang="en-US" dirty="0">
              <a:solidFill>
                <a:srgbClr val="002060"/>
              </a:solidFill>
              <a:ea typeface="Calibri" panose="020F0502020204030204" pitchFamily="34" charset="0"/>
              <a:cs typeface="Times New Roman" panose="02020603050405020304" pitchFamily="18" charset="0"/>
            </a:endParaRPr>
          </a:p>
          <a:p>
            <a:pPr marL="2114550" lvl="4" indent="-285750">
              <a:buFont typeface="Arial" panose="020B0604020202020204" pitchFamily="34" charset="0"/>
              <a:buChar char="•"/>
            </a:pPr>
            <a:endParaRPr lang="en-US" dirty="0">
              <a:solidFill>
                <a:srgbClr val="002060"/>
              </a:solidFill>
              <a:ea typeface="Calibri" panose="020F0502020204030204" pitchFamily="34" charset="0"/>
              <a:cs typeface="Times New Roman" panose="02020603050405020304" pitchFamily="18" charset="0"/>
            </a:endParaRPr>
          </a:p>
          <a:p>
            <a:r>
              <a:rPr lang="en-US" dirty="0">
                <a:solidFill>
                  <a:srgbClr val="002060"/>
                </a:solidFill>
                <a:ea typeface="Calibri" panose="020F0502020204030204" pitchFamily="34" charset="0"/>
                <a:cs typeface="Times New Roman" panose="02020603050405020304" pitchFamily="18" charset="0"/>
              </a:rPr>
              <a:t>		</a:t>
            </a:r>
          </a:p>
          <a:p>
            <a:endParaRPr lang="en-US" b="1" dirty="0">
              <a:solidFill>
                <a:srgbClr val="002060"/>
              </a:solidFill>
            </a:endParaRPr>
          </a:p>
        </p:txBody>
      </p:sp>
    </p:spTree>
    <p:extLst>
      <p:ext uri="{BB962C8B-B14F-4D97-AF65-F5344CB8AC3E}">
        <p14:creationId xmlns:p14="http://schemas.microsoft.com/office/powerpoint/2010/main" val="171351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718B1E-FD94-4605-AAFD-C42E5E6FA1DB}"/>
              </a:ext>
            </a:extLst>
          </p:cNvPr>
          <p:cNvSpPr txBox="1"/>
          <p:nvPr/>
        </p:nvSpPr>
        <p:spPr>
          <a:xfrm>
            <a:off x="3422795" y="223072"/>
            <a:ext cx="4138367" cy="369332"/>
          </a:xfrm>
          <a:prstGeom prst="rect">
            <a:avLst/>
          </a:prstGeom>
          <a:noFill/>
        </p:spPr>
        <p:txBody>
          <a:bodyPr wrap="square" rtlCol="0">
            <a:spAutoFit/>
          </a:bodyPr>
          <a:lstStyle/>
          <a:p>
            <a:pPr algn="ctr"/>
            <a:r>
              <a:rPr lang="en-US" b="1" u="sng" dirty="0">
                <a:solidFill>
                  <a:srgbClr val="002060"/>
                </a:solidFill>
                <a:latin typeface="+mj-lt"/>
                <a:ea typeface="+mj-ea"/>
                <a:cs typeface="Times New Roman" panose="02020603050405020304" pitchFamily="18" charset="0"/>
              </a:rPr>
              <a:t>REQUISITIONING PROCESS cont’d</a:t>
            </a:r>
          </a:p>
        </p:txBody>
      </p:sp>
      <p:sp>
        <p:nvSpPr>
          <p:cNvPr id="6" name="TextBox 5">
            <a:extLst>
              <a:ext uri="{FF2B5EF4-FFF2-40B4-BE49-F238E27FC236}">
                <a16:creationId xmlns:a16="http://schemas.microsoft.com/office/drawing/2014/main" id="{3E236C5F-6B61-41F2-A2CF-BE2BF5FF7DF7}"/>
              </a:ext>
            </a:extLst>
          </p:cNvPr>
          <p:cNvSpPr txBox="1"/>
          <p:nvPr/>
        </p:nvSpPr>
        <p:spPr>
          <a:xfrm>
            <a:off x="447643" y="869614"/>
            <a:ext cx="10304980" cy="6524863"/>
          </a:xfrm>
          <a:prstGeom prst="rect">
            <a:avLst/>
          </a:prstGeom>
          <a:noFill/>
        </p:spPr>
        <p:txBody>
          <a:bodyPr wrap="square" rtlCol="0">
            <a:spAutoFit/>
          </a:bodyPr>
          <a:lstStyle/>
          <a:p>
            <a:pPr marL="742950" lvl="1" indent="-285750">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APPROVAL ROUTING</a:t>
            </a:r>
          </a:p>
          <a:p>
            <a:pPr marL="742950" lvl="1" indent="-285750">
              <a:buFont typeface="Arial" panose="020B0604020202020204" pitchFamily="34" charset="0"/>
              <a:buChar char="•"/>
            </a:pPr>
            <a:endParaRPr lang="en-US" dirty="0">
              <a:solidFill>
                <a:srgbClr val="002060"/>
              </a:solidFill>
              <a:highlight>
                <a:srgbClr val="FFFF00"/>
              </a:highlight>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endParaRPr lang="en-US" dirty="0">
              <a:solidFill>
                <a:srgbClr val="002060"/>
              </a:solidFill>
              <a:highlight>
                <a:srgbClr val="FFFF00"/>
              </a:highlight>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endParaRPr lang="en-US" dirty="0">
              <a:solidFill>
                <a:srgbClr val="002060"/>
              </a:solidFill>
              <a:highlight>
                <a:srgbClr val="FFFF00"/>
              </a:highlight>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endParaRPr lang="en-US" dirty="0">
              <a:solidFill>
                <a:srgbClr val="002060"/>
              </a:solidFill>
              <a:highlight>
                <a:srgbClr val="FFFF00"/>
              </a:highlight>
              <a:ea typeface="Calibri" panose="020F0502020204030204" pitchFamily="34" charset="0"/>
              <a:cs typeface="Times New Roman" panose="02020603050405020304" pitchFamily="18" charset="0"/>
            </a:endParaRPr>
          </a:p>
          <a:p>
            <a:pPr lvl="2"/>
            <a:endParaRPr lang="en-US" dirty="0">
              <a:solidFill>
                <a:srgbClr val="002060"/>
              </a:solidFill>
              <a:highlight>
                <a:srgbClr val="FFFF00"/>
              </a:highlight>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dirty="0">
              <a:solidFill>
                <a:srgbClr val="002060"/>
              </a:solidFill>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Budget Head/Approval Department Head Chart</a:t>
            </a:r>
          </a:p>
          <a:p>
            <a:pPr lvl="1"/>
            <a:endParaRPr lang="en-US" dirty="0">
              <a:solidFill>
                <a:srgbClr val="002060"/>
              </a:solidFill>
              <a:highlight>
                <a:srgbClr val="FFFF00"/>
              </a:highlight>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ORGS that begin with 1 OR 4 – Emily Campbell</a:t>
            </a:r>
          </a:p>
          <a:p>
            <a:pPr marL="1200150" lvl="2" indent="-285750">
              <a:buFont typeface="Arial" panose="020B0604020202020204" pitchFamily="34" charset="0"/>
              <a:buChar char="•"/>
            </a:pP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ORGS that begin with 5 – Monica Morrison</a:t>
            </a:r>
          </a:p>
          <a:p>
            <a:pPr marL="1657350" lvl="3" indent="-285750">
              <a:buFont typeface="Arial" panose="020B0604020202020204" pitchFamily="34" charset="0"/>
              <a:buChar char="•"/>
            </a:pP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exception</a:t>
            </a:r>
          </a:p>
          <a:p>
            <a:pPr marL="1200150" lvl="2" indent="-285750">
              <a:buFont typeface="Arial" panose="020B0604020202020204" pitchFamily="34" charset="0"/>
              <a:buChar char="•"/>
            </a:pP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ORGS that begin with 6 or 7 Tiffany Williams</a:t>
            </a:r>
          </a:p>
          <a:p>
            <a:r>
              <a:rPr lang="en-US" dirty="0">
                <a:solidFill>
                  <a:srgbClr val="002060"/>
                </a:solidFill>
                <a:ea typeface="Calibri" panose="020F0502020204030204" pitchFamily="34" charset="0"/>
                <a:cs typeface="Times New Roman" panose="02020603050405020304" pitchFamily="18" charset="0"/>
              </a:rPr>
              <a:t>		</a:t>
            </a:r>
          </a:p>
          <a:p>
            <a:pPr marL="742950" lvl="1" indent="-285750">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The last approval routing is the Purchasing department (purchasing@rpcc.edu)</a:t>
            </a:r>
          </a:p>
          <a:p>
            <a:pPr marL="1200150" lvl="2" indent="-285750">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Once purchasing has received the requisition</a:t>
            </a:r>
          </a:p>
          <a:p>
            <a:pPr marL="1657350" lvl="3" indent="-285750">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Must have all approvals</a:t>
            </a:r>
          </a:p>
          <a:p>
            <a:pPr marL="1657350" lvl="3" indent="-285750">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Must have correct FOAPAL</a:t>
            </a:r>
          </a:p>
          <a:p>
            <a:pPr marL="1657350" lvl="3" indent="-285750">
              <a:buFont typeface="Arial" panose="020B0604020202020204" pitchFamily="34" charset="0"/>
              <a:buChar char="•"/>
            </a:pPr>
            <a:r>
              <a:rPr lang="en-US" dirty="0">
                <a:solidFill>
                  <a:srgbClr val="002060"/>
                </a:solidFill>
                <a:ea typeface="Calibri" panose="020F0502020204030204" pitchFamily="34" charset="0"/>
                <a:cs typeface="Times New Roman" panose="02020603050405020304" pitchFamily="18" charset="0"/>
              </a:rPr>
              <a:t>Must include current quote</a:t>
            </a:r>
          </a:p>
          <a:p>
            <a:pPr marL="2114550" lvl="4" indent="-285750">
              <a:buFont typeface="Arial" panose="020B0604020202020204" pitchFamily="34" charset="0"/>
              <a:buChar char="•"/>
            </a:pPr>
            <a:r>
              <a:rPr lang="en-US" sz="1400" dirty="0">
                <a:solidFill>
                  <a:srgbClr val="002060"/>
                </a:solidFill>
                <a:ea typeface="Calibri" panose="020F0502020204030204" pitchFamily="34" charset="0"/>
                <a:cs typeface="Times New Roman" panose="02020603050405020304" pitchFamily="18" charset="0"/>
              </a:rPr>
              <a:t>Please ensure that the correct item is quoted to avoid returns/exchanges</a:t>
            </a:r>
            <a:endParaRPr lang="en-US" sz="1400" dirty="0">
              <a:solidFill>
                <a:srgbClr val="002060"/>
              </a:solidFill>
            </a:endParaRPr>
          </a:p>
          <a:p>
            <a:pPr lvl="3"/>
            <a:endParaRPr lang="en-US" dirty="0">
              <a:solidFill>
                <a:srgbClr val="002060"/>
              </a:solidFill>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dirty="0">
                <a:solidFill>
                  <a:srgbClr val="002060"/>
                </a:solidFill>
              </a:rPr>
              <a:t>Please allow approximately 2 weeks for orders to be placed</a:t>
            </a:r>
          </a:p>
          <a:p>
            <a:pPr lvl="1"/>
            <a:endParaRPr lang="en-US" dirty="0">
              <a:solidFill>
                <a:srgbClr val="002060"/>
              </a:solidFill>
              <a:ea typeface="Calibri" panose="020F0502020204030204" pitchFamily="34" charset="0"/>
              <a:cs typeface="Times New Roman" panose="02020603050405020304" pitchFamily="18" charset="0"/>
            </a:endParaRPr>
          </a:p>
          <a:p>
            <a:pPr lvl="1"/>
            <a:endParaRPr lang="en-US" dirty="0">
              <a:solidFill>
                <a:srgbClr val="002060"/>
              </a:solidFill>
              <a:ea typeface="Calibri" panose="020F0502020204030204" pitchFamily="34" charset="0"/>
              <a:cs typeface="Times New Roman" panose="02020603050405020304" pitchFamily="18" charset="0"/>
            </a:endParaRPr>
          </a:p>
          <a:p>
            <a:endParaRPr lang="en-US" b="1" dirty="0">
              <a:solidFill>
                <a:srgbClr val="002060"/>
              </a:solidFill>
            </a:endParaRPr>
          </a:p>
        </p:txBody>
      </p:sp>
      <p:graphicFrame>
        <p:nvGraphicFramePr>
          <p:cNvPr id="4" name="Table 3">
            <a:extLst>
              <a:ext uri="{FF2B5EF4-FFF2-40B4-BE49-F238E27FC236}">
                <a16:creationId xmlns:a16="http://schemas.microsoft.com/office/drawing/2014/main" id="{676D70CE-2EFD-4833-A4C3-44962DFE4132}"/>
              </a:ext>
            </a:extLst>
          </p:cNvPr>
          <p:cNvGraphicFramePr>
            <a:graphicFrameLocks noGrp="1"/>
          </p:cNvGraphicFramePr>
          <p:nvPr>
            <p:extLst>
              <p:ext uri="{D42A27DB-BD31-4B8C-83A1-F6EECF244321}">
                <p14:modId xmlns:p14="http://schemas.microsoft.com/office/powerpoint/2010/main" val="558899106"/>
              </p:ext>
            </p:extLst>
          </p:nvPr>
        </p:nvGraphicFramePr>
        <p:xfrm>
          <a:off x="1439377" y="1373192"/>
          <a:ext cx="7045862" cy="1076305"/>
        </p:xfrm>
        <a:graphic>
          <a:graphicData uri="http://schemas.openxmlformats.org/drawingml/2006/table">
            <a:tbl>
              <a:tblPr/>
              <a:tblGrid>
                <a:gridCol w="4697243">
                  <a:extLst>
                    <a:ext uri="{9D8B030D-6E8A-4147-A177-3AD203B41FA5}">
                      <a16:colId xmlns:a16="http://schemas.microsoft.com/office/drawing/2014/main" val="3842125678"/>
                    </a:ext>
                  </a:extLst>
                </a:gridCol>
                <a:gridCol w="782873">
                  <a:extLst>
                    <a:ext uri="{9D8B030D-6E8A-4147-A177-3AD203B41FA5}">
                      <a16:colId xmlns:a16="http://schemas.microsoft.com/office/drawing/2014/main" val="349144507"/>
                    </a:ext>
                  </a:extLst>
                </a:gridCol>
                <a:gridCol w="782873">
                  <a:extLst>
                    <a:ext uri="{9D8B030D-6E8A-4147-A177-3AD203B41FA5}">
                      <a16:colId xmlns:a16="http://schemas.microsoft.com/office/drawing/2014/main" val="2040518909"/>
                    </a:ext>
                  </a:extLst>
                </a:gridCol>
                <a:gridCol w="782873">
                  <a:extLst>
                    <a:ext uri="{9D8B030D-6E8A-4147-A177-3AD203B41FA5}">
                      <a16:colId xmlns:a16="http://schemas.microsoft.com/office/drawing/2014/main" val="3380519672"/>
                    </a:ext>
                  </a:extLst>
                </a:gridCol>
              </a:tblGrid>
              <a:tr h="0">
                <a:tc>
                  <a:txBody>
                    <a:bodyPr/>
                    <a:lstStyle/>
                    <a:p>
                      <a:pPr marL="171450" indent="-171450" algn="l" fontAlgn="b">
                        <a:buFont typeface="Arial" panose="020B0604020202020204" pitchFamily="34" charset="0"/>
                        <a:buChar char="•"/>
                      </a:pPr>
                      <a:r>
                        <a:rPr lang="en-US" sz="1100" kern="1200" dirty="0">
                          <a:solidFill>
                            <a:srgbClr val="002060"/>
                          </a:solidFill>
                          <a:latin typeface="Times New Roman" panose="02020603050405020304" pitchFamily="18" charset="0"/>
                          <a:cs typeface="Times New Roman" panose="02020603050405020304" pitchFamily="18" charset="0"/>
                        </a:rPr>
                        <a:t>State General Funds/Budget Head/Purchasing</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5185313"/>
                  </a:ext>
                </a:extLst>
              </a:tr>
              <a:tr h="224785">
                <a:tc gridSpan="4">
                  <a:txBody>
                    <a:bodyPr/>
                    <a:lstStyle/>
                    <a:p>
                      <a:pPr marL="171450" indent="-171450" algn="l" fontAlgn="b">
                        <a:buFont typeface="Arial" panose="020B0604020202020204" pitchFamily="34" charset="0"/>
                        <a:buChar char="•"/>
                      </a:pPr>
                      <a:r>
                        <a:rPr lang="en-US" sz="1100" kern="1200" dirty="0">
                          <a:solidFill>
                            <a:srgbClr val="002060"/>
                          </a:solidFill>
                          <a:latin typeface="Times New Roman" panose="02020603050405020304" pitchFamily="18" charset="0"/>
                          <a:cs typeface="Times New Roman" panose="02020603050405020304" pitchFamily="18" charset="0"/>
                        </a:rPr>
                        <a:t>Restricted Funds/Restricted Funds Accountant/Budget Head/Purchasing</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5676343"/>
                  </a:ext>
                </a:extLst>
              </a:tr>
              <a:tr h="224785">
                <a:tc gridSpan="3">
                  <a:txBody>
                    <a:bodyPr/>
                    <a:lstStyle/>
                    <a:p>
                      <a:pPr marL="171450" indent="-171450" algn="l" fontAlgn="b">
                        <a:buFont typeface="Arial" panose="020B0604020202020204" pitchFamily="34" charset="0"/>
                        <a:buChar char="•"/>
                      </a:pPr>
                      <a:r>
                        <a:rPr lang="en-US" sz="1100" kern="1200" dirty="0">
                          <a:solidFill>
                            <a:srgbClr val="002060"/>
                          </a:solidFill>
                          <a:latin typeface="Times New Roman" panose="02020603050405020304" pitchFamily="18" charset="0"/>
                          <a:cs typeface="Times New Roman" panose="02020603050405020304" pitchFamily="18" charset="0"/>
                        </a:rPr>
                        <a:t>Workforce/Restricted Funds Accountant/Budget Head/Purchasing</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305964378"/>
                  </a:ext>
                </a:extLst>
              </a:tr>
              <a:tr h="224785">
                <a:tc>
                  <a:txBody>
                    <a:bodyPr/>
                    <a:lstStyle/>
                    <a:p>
                      <a:pPr marL="171450" indent="-171450" algn="l" fontAlgn="b">
                        <a:buFont typeface="Arial" panose="020B0604020202020204" pitchFamily="34" charset="0"/>
                        <a:buChar char="•"/>
                      </a:pPr>
                      <a:r>
                        <a:rPr lang="en-US" sz="1100" kern="1200" dirty="0">
                          <a:solidFill>
                            <a:srgbClr val="002060"/>
                          </a:solidFill>
                          <a:latin typeface="Times New Roman" panose="02020603050405020304" pitchFamily="18" charset="0"/>
                          <a:cs typeface="Times New Roman" panose="02020603050405020304" pitchFamily="18" charset="0"/>
                        </a:rPr>
                        <a:t>SGA/Restricted Funds Accountant/Arielle Triggs/Purchasing</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9810624"/>
                  </a:ext>
                </a:extLst>
              </a:tr>
              <a:tr h="224785">
                <a:tc gridSpan="2">
                  <a:txBody>
                    <a:bodyPr/>
                    <a:lstStyle/>
                    <a:p>
                      <a:pPr marL="171450" indent="-171450" algn="l" fontAlgn="b">
                        <a:buFont typeface="Arial" panose="020B0604020202020204" pitchFamily="34" charset="0"/>
                        <a:buChar char="•"/>
                      </a:pPr>
                      <a:r>
                        <a:rPr lang="en-US" sz="1100" kern="1200" dirty="0">
                          <a:solidFill>
                            <a:srgbClr val="002060"/>
                          </a:solidFill>
                          <a:latin typeface="Times New Roman" panose="02020603050405020304" pitchFamily="18" charset="0"/>
                          <a:cs typeface="Times New Roman" panose="02020603050405020304" pitchFamily="18" charset="0"/>
                        </a:rPr>
                        <a:t>Technology Fee/Restricted Funds Accountant/Emily Campbell/Purchasing</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87159193"/>
                  </a:ext>
                </a:extLst>
              </a:tr>
            </a:tbl>
          </a:graphicData>
        </a:graphic>
      </p:graphicFrame>
    </p:spTree>
    <p:extLst>
      <p:ext uri="{BB962C8B-B14F-4D97-AF65-F5344CB8AC3E}">
        <p14:creationId xmlns:p14="http://schemas.microsoft.com/office/powerpoint/2010/main" val="162773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6C9148-7304-404C-AEEC-AA41297889F6}"/>
              </a:ext>
            </a:extLst>
          </p:cNvPr>
          <p:cNvSpPr/>
          <p:nvPr/>
        </p:nvSpPr>
        <p:spPr>
          <a:xfrm>
            <a:off x="456954" y="635080"/>
            <a:ext cx="8832825" cy="6237990"/>
          </a:xfrm>
          <a:prstGeom prst="rect">
            <a:avLst/>
          </a:prstGeom>
        </p:spPr>
        <p:txBody>
          <a:bodyPr wrap="square">
            <a:spAutoFit/>
          </a:bodyPr>
          <a:lstStyle/>
          <a:p>
            <a:pPr algn="ctr">
              <a:lnSpc>
                <a:spcPct val="107000"/>
              </a:lnSpc>
              <a:spcAft>
                <a:spcPts val="800"/>
              </a:spcAft>
            </a:pPr>
            <a:r>
              <a:rPr lang="en-US" b="1" u="sng" dirty="0">
                <a:solidFill>
                  <a:srgbClr val="002060"/>
                </a:solidFill>
                <a:latin typeface="+mj-lt"/>
                <a:ea typeface="Calibri" panose="020F0502020204030204" pitchFamily="34" charset="0"/>
                <a:cs typeface="Times New Roman" panose="02020603050405020304" pitchFamily="18" charset="0"/>
              </a:rPr>
              <a:t>SPECIAL FUNDING SOURCES </a:t>
            </a:r>
          </a:p>
          <a:p>
            <a:pPr algn="ctr">
              <a:lnSpc>
                <a:spcPct val="107000"/>
              </a:lnSpc>
              <a:spcAft>
                <a:spcPts val="800"/>
              </a:spcAft>
            </a:pPr>
            <a:endParaRPr lang="en-US" b="1" u="sng" dirty="0">
              <a:solidFill>
                <a:srgbClr val="002060"/>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rgbClr val="002060"/>
                </a:solidFill>
                <a:effectLst/>
                <a:latin typeface="+mj-lt"/>
                <a:ea typeface="Calibri" panose="020F0502020204030204" pitchFamily="34" charset="0"/>
                <a:cs typeface="Times New Roman" panose="02020603050405020304" pitchFamily="18" charset="0"/>
              </a:rPr>
              <a:t>STUDENT COURSE FEES</a:t>
            </a:r>
          </a:p>
          <a:p>
            <a:pPr marL="800100" lvl="1" indent="-342900">
              <a:lnSpc>
                <a:spcPct val="107000"/>
              </a:lnSpc>
              <a:spcAft>
                <a:spcPts val="800"/>
              </a:spcAft>
              <a:buFont typeface="Arial" panose="020B0604020202020204" pitchFamily="34" charset="0"/>
              <a:buChar char="•"/>
            </a:pPr>
            <a:r>
              <a:rPr lang="en-US" dirty="0">
                <a:solidFill>
                  <a:srgbClr val="002060"/>
                </a:solidFill>
              </a:rPr>
              <a:t>The requisition must include: quantity, current price, CRN, course title, department name (ex: allied health/practical nursing) and official class roster</a:t>
            </a:r>
            <a:endParaRPr lang="en-US" b="1" i="1" dirty="0">
              <a:solidFill>
                <a:srgbClr val="002060"/>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rgbClr val="002060"/>
                </a:solidFill>
                <a:latin typeface="+mj-lt"/>
                <a:ea typeface="Calibri" panose="020F0502020204030204" pitchFamily="34" charset="0"/>
                <a:cs typeface="Times New Roman" panose="02020603050405020304" pitchFamily="18" charset="0"/>
              </a:rPr>
              <a:t>SGA</a:t>
            </a:r>
          </a:p>
          <a:p>
            <a:pPr marL="800100" lvl="1" indent="-342900">
              <a:lnSpc>
                <a:spcPct val="107000"/>
              </a:lnSpc>
              <a:spcAft>
                <a:spcPts val="800"/>
              </a:spcAft>
              <a:buFont typeface="Arial" panose="020B0604020202020204" pitchFamily="34" charset="0"/>
              <a:buChar char="•"/>
            </a:pPr>
            <a:r>
              <a:rPr lang="en-US" dirty="0">
                <a:solidFill>
                  <a:srgbClr val="002060"/>
                </a:solidFill>
              </a:rPr>
              <a:t>All purchases must be submitted with </a:t>
            </a:r>
            <a:r>
              <a:rPr lang="en-US" u="sng" dirty="0">
                <a:solidFill>
                  <a:srgbClr val="002060"/>
                </a:solidFill>
              </a:rPr>
              <a:t>approved</a:t>
            </a:r>
            <a:r>
              <a:rPr lang="en-US" dirty="0">
                <a:solidFill>
                  <a:srgbClr val="002060"/>
                </a:solidFill>
              </a:rPr>
              <a:t> SGA minutes</a:t>
            </a:r>
          </a:p>
          <a:p>
            <a:pPr marL="800100" lvl="1" indent="-342900">
              <a:lnSpc>
                <a:spcPct val="107000"/>
              </a:lnSpc>
              <a:spcAft>
                <a:spcPts val="800"/>
              </a:spcAft>
              <a:buFont typeface="Arial" panose="020B0604020202020204" pitchFamily="34" charset="0"/>
              <a:buChar char="•"/>
            </a:pPr>
            <a:r>
              <a:rPr lang="en-US" b="1" i="1" dirty="0">
                <a:solidFill>
                  <a:srgbClr val="002060"/>
                </a:solidFill>
                <a:latin typeface="+mj-lt"/>
                <a:ea typeface="Calibri" panose="020F0502020204030204" pitchFamily="34" charset="0"/>
                <a:cs typeface="Times New Roman" panose="02020603050405020304" pitchFamily="18" charset="0"/>
              </a:rPr>
              <a:t>All SGA purchases must be approved by Ariel Triggs (as budget head)</a:t>
            </a:r>
          </a:p>
          <a:p>
            <a:pPr>
              <a:lnSpc>
                <a:spcPct val="107000"/>
              </a:lnSpc>
              <a:spcAft>
                <a:spcPts val="800"/>
              </a:spcAft>
            </a:pPr>
            <a:r>
              <a:rPr lang="en-US" b="1" dirty="0">
                <a:solidFill>
                  <a:srgbClr val="002060"/>
                </a:solidFill>
                <a:effectLst/>
                <a:latin typeface="+mj-lt"/>
                <a:ea typeface="Calibri" panose="020F0502020204030204" pitchFamily="34" charset="0"/>
                <a:cs typeface="Times New Roman" panose="02020603050405020304" pitchFamily="18" charset="0"/>
              </a:rPr>
              <a:t>TECHNOLOGY FEES</a:t>
            </a:r>
          </a:p>
          <a:p>
            <a:pPr marL="800100" lvl="1" indent="-342900">
              <a:lnSpc>
                <a:spcPct val="107000"/>
              </a:lnSpc>
              <a:spcAft>
                <a:spcPts val="800"/>
              </a:spcAft>
              <a:buFont typeface="Arial" panose="020B0604020202020204" pitchFamily="34" charset="0"/>
              <a:buChar char="•"/>
            </a:pPr>
            <a:r>
              <a:rPr lang="en-US" dirty="0">
                <a:solidFill>
                  <a:srgbClr val="002060"/>
                </a:solidFill>
              </a:rPr>
              <a:t>All purchases must be submitted with </a:t>
            </a:r>
            <a:r>
              <a:rPr lang="en-US" u="sng" dirty="0">
                <a:solidFill>
                  <a:srgbClr val="002060"/>
                </a:solidFill>
              </a:rPr>
              <a:t>approved</a:t>
            </a:r>
            <a:r>
              <a:rPr lang="en-US" dirty="0">
                <a:solidFill>
                  <a:srgbClr val="002060"/>
                </a:solidFill>
              </a:rPr>
              <a:t> Tech Proposal</a:t>
            </a:r>
            <a:endParaRPr lang="en-US" b="1" i="1" dirty="0">
              <a:solidFill>
                <a:srgbClr val="002060"/>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rgbClr val="002060"/>
                </a:solidFill>
                <a:latin typeface="+mj-lt"/>
                <a:ea typeface="Calibri" panose="020F0502020204030204" pitchFamily="34" charset="0"/>
                <a:cs typeface="Times New Roman" panose="02020603050405020304" pitchFamily="18" charset="0"/>
              </a:rPr>
              <a:t>RESTRICTED and GRANT FUNDS (all funds other than SGF (110001))</a:t>
            </a:r>
            <a:endParaRPr lang="en-US" b="1" dirty="0">
              <a:solidFill>
                <a:srgbClr val="002060"/>
              </a:solidFill>
              <a:effectLst/>
              <a:latin typeface="+mj-l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US"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All restricted/grant funding sources will need to be approved by the Restricted Funds Accountant </a:t>
            </a:r>
            <a:r>
              <a:rPr lang="en-US" b="1" u="sng" dirty="0">
                <a:solidFill>
                  <a:srgbClr val="002060"/>
                </a:solidFill>
              </a:rPr>
              <a:t>before</a:t>
            </a:r>
            <a:r>
              <a:rPr lang="en-US"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 the items can be purchased</a:t>
            </a:r>
          </a:p>
          <a:p>
            <a:pPr marL="742950" lvl="1" indent="-285750">
              <a:lnSpc>
                <a:spcPct val="107000"/>
              </a:lnSpc>
              <a:spcAft>
                <a:spcPts val="800"/>
              </a:spcAft>
              <a:buFont typeface="Arial" panose="020B0604020202020204" pitchFamily="34" charset="0"/>
              <a:buChar char="•"/>
            </a:pPr>
            <a:r>
              <a:rPr lang="en-US" dirty="0">
                <a:solidFill>
                  <a:srgbClr val="002060"/>
                </a:solidFill>
              </a:rPr>
              <a:t>All Perkins’ purchases must be submitted with a highlighted copy of the LAP spreadsheet and the LAP lines must be listed under each item on the requisition</a:t>
            </a:r>
          </a:p>
        </p:txBody>
      </p:sp>
    </p:spTree>
    <p:extLst>
      <p:ext uri="{BB962C8B-B14F-4D97-AF65-F5344CB8AC3E}">
        <p14:creationId xmlns:p14="http://schemas.microsoft.com/office/powerpoint/2010/main" val="57412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842C1C-1DB3-4EDA-91AD-C5C08FF7786C}"/>
              </a:ext>
            </a:extLst>
          </p:cNvPr>
          <p:cNvSpPr txBox="1"/>
          <p:nvPr/>
        </p:nvSpPr>
        <p:spPr>
          <a:xfrm>
            <a:off x="318775" y="2331939"/>
            <a:ext cx="9962753" cy="3754874"/>
          </a:xfrm>
          <a:prstGeom prst="rect">
            <a:avLst/>
          </a:prstGeom>
          <a:noFill/>
        </p:spPr>
        <p:txBody>
          <a:bodyPr wrap="square" rtlCol="0">
            <a:spAutoFit/>
          </a:bodyPr>
          <a:lstStyle/>
          <a:p>
            <a:pPr lvl="0"/>
            <a:r>
              <a:rPr lang="en-US" sz="2000" u="sng" dirty="0">
                <a:solidFill>
                  <a:srgbClr val="002060"/>
                </a:solidFill>
              </a:rPr>
              <a:t>All</a:t>
            </a:r>
            <a:r>
              <a:rPr lang="en-US" sz="2000" dirty="0">
                <a:solidFill>
                  <a:srgbClr val="002060"/>
                </a:solidFill>
              </a:rPr>
              <a:t> purchases must be made by the Purchasing Department - exceptions </a:t>
            </a:r>
            <a:r>
              <a:rPr lang="en-US" sz="2000" b="1" u="sng" dirty="0">
                <a:solidFill>
                  <a:srgbClr val="002060"/>
                </a:solidFill>
              </a:rPr>
              <a:t>MUST</a:t>
            </a:r>
            <a:r>
              <a:rPr lang="en-US" sz="2000" dirty="0">
                <a:solidFill>
                  <a:srgbClr val="002060"/>
                </a:solidFill>
              </a:rPr>
              <a:t> be approved </a:t>
            </a:r>
            <a:r>
              <a:rPr lang="en-US" sz="2000" b="1" u="sng" dirty="0">
                <a:solidFill>
                  <a:srgbClr val="002060"/>
                </a:solidFill>
              </a:rPr>
              <a:t>IN WRITING PRIOR</a:t>
            </a:r>
            <a:r>
              <a:rPr lang="en-US" sz="2000" dirty="0">
                <a:solidFill>
                  <a:srgbClr val="002060"/>
                </a:solidFill>
              </a:rPr>
              <a:t> to purchase.  Personal reimbursements are not allowable. </a:t>
            </a:r>
          </a:p>
          <a:p>
            <a:pPr lvl="0"/>
            <a:endParaRPr lang="en-US" sz="2000" dirty="0">
              <a:solidFill>
                <a:srgbClr val="002060"/>
              </a:solidFill>
            </a:endParaRPr>
          </a:p>
          <a:p>
            <a:pPr marL="342900" lvl="0" indent="-342900">
              <a:buFont typeface="Arial" panose="020B0604020202020204" pitchFamily="34" charset="0"/>
              <a:buChar char="•"/>
            </a:pPr>
            <a:r>
              <a:rPr lang="en-US" sz="2000" dirty="0">
                <a:solidFill>
                  <a:srgbClr val="002060"/>
                </a:solidFill>
              </a:rPr>
              <a:t>Any purchases made outside the Purchasing Procedure</a:t>
            </a:r>
          </a:p>
          <a:p>
            <a:pPr marL="800100" lvl="1" indent="-342900">
              <a:buFont typeface="Arial" panose="020B0604020202020204" pitchFamily="34" charset="0"/>
              <a:buChar char="•"/>
            </a:pPr>
            <a:endParaRPr lang="en-US" dirty="0">
              <a:solidFill>
                <a:srgbClr val="002060"/>
              </a:solidFill>
            </a:endParaRPr>
          </a:p>
          <a:p>
            <a:pPr marL="800100" lvl="1" indent="-342900">
              <a:buFont typeface="Arial" panose="020B0604020202020204" pitchFamily="34" charset="0"/>
              <a:buChar char="•"/>
            </a:pPr>
            <a:r>
              <a:rPr lang="en-US" sz="2000" dirty="0">
                <a:solidFill>
                  <a:srgbClr val="002060"/>
                </a:solidFill>
              </a:rPr>
              <a:t>Could result in the purchaser being financially responsible for the product/service purchased</a:t>
            </a:r>
          </a:p>
          <a:p>
            <a:pPr marL="800100" lvl="1" indent="-342900">
              <a:buFont typeface="Arial" panose="020B0604020202020204" pitchFamily="34" charset="0"/>
              <a:buChar char="•"/>
            </a:pPr>
            <a:endParaRPr lang="en-US" sz="2000" dirty="0">
              <a:solidFill>
                <a:srgbClr val="002060"/>
              </a:solidFill>
            </a:endParaRPr>
          </a:p>
          <a:p>
            <a:pPr marL="800100" lvl="1" indent="-342900">
              <a:buFont typeface="Arial" panose="020B0604020202020204" pitchFamily="34" charset="0"/>
              <a:buChar char="•"/>
            </a:pPr>
            <a:r>
              <a:rPr lang="en-US" sz="2000" dirty="0">
                <a:solidFill>
                  <a:srgbClr val="002060"/>
                </a:solidFill>
              </a:rPr>
              <a:t>Audit finding</a:t>
            </a:r>
          </a:p>
          <a:p>
            <a:pPr marL="800100" lvl="1" indent="-342900">
              <a:buFont typeface="Arial" panose="020B0604020202020204" pitchFamily="34" charset="0"/>
              <a:buChar char="•"/>
            </a:pPr>
            <a:endParaRPr lang="en-US" sz="2000" dirty="0">
              <a:solidFill>
                <a:srgbClr val="002060"/>
              </a:solidFill>
            </a:endParaRPr>
          </a:p>
          <a:p>
            <a:pPr marL="800100" lvl="1" indent="-342900">
              <a:buFont typeface="Arial" panose="020B0604020202020204" pitchFamily="34" charset="0"/>
              <a:buChar char="•"/>
            </a:pPr>
            <a:r>
              <a:rPr lang="en-US" sz="2000" dirty="0">
                <a:solidFill>
                  <a:srgbClr val="002060"/>
                </a:solidFill>
              </a:rPr>
              <a:t>Loss of funding</a:t>
            </a:r>
            <a:r>
              <a:rPr lang="en-US" dirty="0">
                <a:solidFill>
                  <a:srgbClr val="002060"/>
                </a:solidFill>
              </a:rPr>
              <a:t>	</a:t>
            </a:r>
            <a:r>
              <a:rPr lang="en-US" dirty="0"/>
              <a:t>		</a:t>
            </a:r>
          </a:p>
        </p:txBody>
      </p:sp>
      <p:pic>
        <p:nvPicPr>
          <p:cNvPr id="2" name="Picture 1">
            <a:extLst>
              <a:ext uri="{FF2B5EF4-FFF2-40B4-BE49-F238E27FC236}">
                <a16:creationId xmlns:a16="http://schemas.microsoft.com/office/drawing/2014/main" id="{6B0E3049-9A6A-47BD-9151-2B98E5CA72BA}"/>
              </a:ext>
            </a:extLst>
          </p:cNvPr>
          <p:cNvPicPr>
            <a:picLocks noChangeAspect="1"/>
          </p:cNvPicPr>
          <p:nvPr/>
        </p:nvPicPr>
        <p:blipFill>
          <a:blip r:embed="rId2"/>
          <a:stretch>
            <a:fillRect/>
          </a:stretch>
        </p:blipFill>
        <p:spPr>
          <a:xfrm>
            <a:off x="4426842" y="179834"/>
            <a:ext cx="1696286" cy="1704250"/>
          </a:xfrm>
          <a:prstGeom prst="rect">
            <a:avLst/>
          </a:prstGeom>
        </p:spPr>
      </p:pic>
    </p:spTree>
    <p:extLst>
      <p:ext uri="{BB962C8B-B14F-4D97-AF65-F5344CB8AC3E}">
        <p14:creationId xmlns:p14="http://schemas.microsoft.com/office/powerpoint/2010/main" val="194908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71C11-A15A-4123-9A5B-2BECB25260A6}"/>
              </a:ext>
            </a:extLst>
          </p:cNvPr>
          <p:cNvSpPr txBox="1"/>
          <p:nvPr/>
        </p:nvSpPr>
        <p:spPr>
          <a:xfrm>
            <a:off x="259238" y="1503727"/>
            <a:ext cx="9719034"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All meals must have a Special Meals Request Form completed </a:t>
            </a:r>
          </a:p>
          <a:p>
            <a:pPr marL="742950" lvl="1" indent="-285750">
              <a:buFont typeface="Arial" panose="020B0604020202020204" pitchFamily="34" charset="0"/>
              <a:buChar char="•"/>
            </a:pPr>
            <a:r>
              <a:rPr lang="en-US" dirty="0">
                <a:solidFill>
                  <a:srgbClr val="002060"/>
                </a:solidFill>
              </a:rPr>
              <a:t>Snacks are not considered a special meal (i.e. donuts, cookies, cakes, fruit trays-SANDWICHES are not considered snacks) </a:t>
            </a:r>
          </a:p>
          <a:p>
            <a:pPr marL="742950" lvl="1" indent="-285750">
              <a:buFont typeface="Arial" panose="020B0604020202020204" pitchFamily="34" charset="0"/>
              <a:buChar char="•"/>
            </a:pPr>
            <a:r>
              <a:rPr lang="en-US" dirty="0">
                <a:solidFill>
                  <a:srgbClr val="002060"/>
                </a:solidFill>
              </a:rPr>
              <a:t>Snacks cannot exceed $4.50 a person</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Must be submitted 2 weeks in advance (of your event) to the Staff Accountant </a:t>
            </a:r>
          </a:p>
          <a:p>
            <a:pPr marL="742950" lvl="1" indent="-285750">
              <a:buFont typeface="Arial" panose="020B0604020202020204" pitchFamily="34" charset="0"/>
              <a:buChar char="•"/>
            </a:pPr>
            <a:r>
              <a:rPr lang="en-US" dirty="0">
                <a:solidFill>
                  <a:srgbClr val="002060"/>
                </a:solidFill>
              </a:rPr>
              <a:t>Request submitted less than 2 weeks in advance may not be approved</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The purchase requisition must be submitted at the same time as the Special Meals Request.  If approved, you will be notified by the Staff Accountant</a:t>
            </a:r>
          </a:p>
          <a:p>
            <a:pPr marL="285750" indent="-285750">
              <a:buFont typeface="Arial" panose="020B0604020202020204" pitchFamily="34" charset="0"/>
              <a:buChar char="•"/>
            </a:pPr>
            <a:endParaRPr lang="en-US" dirty="0">
              <a:solidFill>
                <a:srgbClr val="002060"/>
              </a:solidFill>
            </a:endParaRPr>
          </a:p>
        </p:txBody>
      </p:sp>
      <p:sp>
        <p:nvSpPr>
          <p:cNvPr id="5" name="TextBox 4">
            <a:extLst>
              <a:ext uri="{FF2B5EF4-FFF2-40B4-BE49-F238E27FC236}">
                <a16:creationId xmlns:a16="http://schemas.microsoft.com/office/drawing/2014/main" id="{6AD7118F-2739-4877-A576-A11F0E7F6E2D}"/>
              </a:ext>
            </a:extLst>
          </p:cNvPr>
          <p:cNvSpPr txBox="1"/>
          <p:nvPr/>
        </p:nvSpPr>
        <p:spPr>
          <a:xfrm>
            <a:off x="556182" y="153203"/>
            <a:ext cx="9125146" cy="646331"/>
          </a:xfrm>
          <a:prstGeom prst="rect">
            <a:avLst/>
          </a:prstGeom>
          <a:noFill/>
        </p:spPr>
        <p:txBody>
          <a:bodyPr wrap="square" rtlCol="0">
            <a:spAutoFit/>
          </a:bodyPr>
          <a:lstStyle/>
          <a:p>
            <a:pPr algn="ctr"/>
            <a:r>
              <a:rPr lang="en-US" b="1" u="sng" dirty="0">
                <a:solidFill>
                  <a:srgbClr val="002060"/>
                </a:solidFill>
              </a:rPr>
              <a:t>SPECIAL MEALS PURCHASES</a:t>
            </a:r>
          </a:p>
          <a:p>
            <a:pPr algn="ctr"/>
            <a:endParaRPr lang="en-US" dirty="0">
              <a:solidFill>
                <a:srgbClr val="002060"/>
              </a:solidFill>
            </a:endParaRPr>
          </a:p>
        </p:txBody>
      </p:sp>
      <p:sp>
        <p:nvSpPr>
          <p:cNvPr id="6" name="TextBox 5">
            <a:extLst>
              <a:ext uri="{FF2B5EF4-FFF2-40B4-BE49-F238E27FC236}">
                <a16:creationId xmlns:a16="http://schemas.microsoft.com/office/drawing/2014/main" id="{E6DBFF53-03C1-48BF-801D-41468F86FB42}"/>
              </a:ext>
            </a:extLst>
          </p:cNvPr>
          <p:cNvSpPr txBox="1"/>
          <p:nvPr/>
        </p:nvSpPr>
        <p:spPr>
          <a:xfrm>
            <a:off x="259238" y="5165122"/>
            <a:ext cx="9011960" cy="1292662"/>
          </a:xfrm>
          <a:prstGeom prst="rect">
            <a:avLst/>
          </a:prstGeom>
          <a:noFill/>
        </p:spPr>
        <p:txBody>
          <a:bodyPr wrap="square" rtlCol="0">
            <a:spAutoFit/>
          </a:bodyPr>
          <a:lstStyle/>
          <a:p>
            <a:pPr algn="ctr"/>
            <a:endParaRPr lang="en-US" u="sng" dirty="0">
              <a:solidFill>
                <a:srgbClr val="002060"/>
              </a:solidFill>
            </a:endParaRPr>
          </a:p>
          <a:p>
            <a:pPr marL="285750" indent="-285750">
              <a:buFont typeface="Arial" panose="020B0604020202020204" pitchFamily="34" charset="0"/>
              <a:buChar char="•"/>
            </a:pPr>
            <a:r>
              <a:rPr lang="en-US" b="1" dirty="0">
                <a:solidFill>
                  <a:srgbClr val="002060"/>
                </a:solidFill>
              </a:rPr>
              <a:t>Not following this process could result in your request being denied for the special meal request</a:t>
            </a:r>
          </a:p>
          <a:p>
            <a:endParaRPr lang="en-US" sz="2400" b="1" dirty="0">
              <a:solidFill>
                <a:srgbClr val="002060"/>
              </a:solidFill>
              <a:latin typeface="+mj-lt"/>
              <a:ea typeface="+mj-ea"/>
              <a:cs typeface="Times New Roman" panose="02020603050405020304" pitchFamily="18" charset="0"/>
            </a:endParaRPr>
          </a:p>
        </p:txBody>
      </p:sp>
    </p:spTree>
    <p:extLst>
      <p:ext uri="{BB962C8B-B14F-4D97-AF65-F5344CB8AC3E}">
        <p14:creationId xmlns:p14="http://schemas.microsoft.com/office/powerpoint/2010/main" val="10135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6E9AC-EC14-46C8-878C-9C21D7777328}"/>
              </a:ext>
            </a:extLst>
          </p:cNvPr>
          <p:cNvSpPr txBox="1"/>
          <p:nvPr/>
        </p:nvSpPr>
        <p:spPr>
          <a:xfrm>
            <a:off x="705687" y="866761"/>
            <a:ext cx="8853092" cy="544764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Reservations are highly recommended for your special meal event</a:t>
            </a:r>
          </a:p>
          <a:p>
            <a:pPr lvl="1"/>
            <a:endParaRPr lang="en-US" dirty="0">
              <a:solidFill>
                <a:srgbClr val="002060"/>
              </a:solidFill>
            </a:endParaRPr>
          </a:p>
          <a:p>
            <a:pPr marL="285750" indent="-285750">
              <a:buFont typeface="Arial" panose="020B0604020202020204" pitchFamily="34" charset="0"/>
              <a:buChar char="•"/>
            </a:pPr>
            <a:r>
              <a:rPr lang="en-US" dirty="0">
                <a:solidFill>
                  <a:srgbClr val="002060"/>
                </a:solidFill>
              </a:rPr>
              <a:t>The cost per attendee may not exceed per person</a:t>
            </a:r>
            <a:r>
              <a:rPr lang="en-US" dirty="0">
                <a:solidFill>
                  <a:srgbClr val="0070C0"/>
                </a:solidFill>
              </a:rPr>
              <a:t>: Per GSA (subject to change)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285750" indent="-285750">
              <a:buFont typeface="Arial" panose="020B0604020202020204" pitchFamily="34" charset="0"/>
              <a:buChar char="•"/>
            </a:pPr>
            <a:r>
              <a:rPr lang="en-US" dirty="0">
                <a:solidFill>
                  <a:srgbClr val="002060"/>
                </a:solidFill>
              </a:rPr>
              <a:t>There is guidance can be found </a:t>
            </a:r>
            <a:r>
              <a:rPr lang="en-US" dirty="0">
                <a:solidFill>
                  <a:srgbClr val="002060"/>
                </a:solidFill>
                <a:highlight>
                  <a:srgbClr val="FFFF00"/>
                </a:highlight>
              </a:rPr>
              <a:t>at gsa.gov</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If your questions are not answered or you still have concerns, please contact the Staff Accountant.</a:t>
            </a:r>
          </a:p>
          <a:p>
            <a:pPr lvl="1"/>
            <a:endParaRPr lang="en-US" dirty="0"/>
          </a:p>
          <a:p>
            <a:pPr lvl="1"/>
            <a:endParaRPr lang="en-US" sz="1200" dirty="0"/>
          </a:p>
          <a:p>
            <a:pPr lvl="1"/>
            <a:endParaRPr lang="en-US" sz="1200" dirty="0"/>
          </a:p>
          <a:p>
            <a:endParaRPr lang="en-US" dirty="0"/>
          </a:p>
        </p:txBody>
      </p:sp>
      <p:sp>
        <p:nvSpPr>
          <p:cNvPr id="3" name="TextBox 2">
            <a:extLst>
              <a:ext uri="{FF2B5EF4-FFF2-40B4-BE49-F238E27FC236}">
                <a16:creationId xmlns:a16="http://schemas.microsoft.com/office/drawing/2014/main" id="{B21D2D72-E8B0-420A-B0A2-818B463AB63B}"/>
              </a:ext>
            </a:extLst>
          </p:cNvPr>
          <p:cNvSpPr txBox="1"/>
          <p:nvPr/>
        </p:nvSpPr>
        <p:spPr>
          <a:xfrm>
            <a:off x="1394505" y="104051"/>
            <a:ext cx="7475456" cy="659015"/>
          </a:xfrm>
          <a:prstGeom prst="rect">
            <a:avLst/>
          </a:prstGeom>
          <a:noFill/>
        </p:spPr>
        <p:txBody>
          <a:bodyPr wrap="square" rtlCol="0">
            <a:spAutoFit/>
          </a:bodyPr>
          <a:lstStyle/>
          <a:p>
            <a:pPr algn="ctr"/>
            <a:r>
              <a:rPr lang="en-US" b="1" u="sng" dirty="0">
                <a:solidFill>
                  <a:srgbClr val="002060"/>
                </a:solidFill>
              </a:rPr>
              <a:t>SPECIAL MEALS PURCHASES’ CONT’D</a:t>
            </a:r>
          </a:p>
          <a:p>
            <a:pPr algn="ctr"/>
            <a:endParaRPr lang="en-US" dirty="0"/>
          </a:p>
        </p:txBody>
      </p:sp>
      <p:pic>
        <p:nvPicPr>
          <p:cNvPr id="8" name="Picture 7">
            <a:extLst>
              <a:ext uri="{FF2B5EF4-FFF2-40B4-BE49-F238E27FC236}">
                <a16:creationId xmlns:a16="http://schemas.microsoft.com/office/drawing/2014/main" id="{07AC60D4-D236-462D-A768-D8F282E3F31D}"/>
              </a:ext>
            </a:extLst>
          </p:cNvPr>
          <p:cNvPicPr>
            <a:picLocks noChangeAspect="1"/>
          </p:cNvPicPr>
          <p:nvPr/>
        </p:nvPicPr>
        <p:blipFill rotWithShape="1">
          <a:blip r:embed="rId2" r:link="rId3">
            <a:extLst>
              <a:ext uri="{28A0092B-C50C-407E-A947-70E740481C1C}">
                <a14:useLocalDpi xmlns:a14="http://schemas.microsoft.com/office/drawing/2010/main" val="0"/>
              </a:ext>
            </a:extLst>
          </a:blip>
          <a:srcRect l="15344" t="11448" r="37340" b="55805"/>
          <a:stretch>
            <a:fillRect/>
          </a:stretch>
        </p:blipFill>
        <p:spPr bwMode="auto">
          <a:xfrm>
            <a:off x="3424073" y="2335923"/>
            <a:ext cx="3301969" cy="1237593"/>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925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59BAAB-D95C-4F6A-86CD-011CB2473007}"/>
              </a:ext>
            </a:extLst>
          </p:cNvPr>
          <p:cNvSpPr txBox="1"/>
          <p:nvPr/>
        </p:nvSpPr>
        <p:spPr>
          <a:xfrm>
            <a:off x="999241" y="301658"/>
            <a:ext cx="8060192" cy="369332"/>
          </a:xfrm>
          <a:prstGeom prst="rect">
            <a:avLst/>
          </a:prstGeom>
          <a:noFill/>
        </p:spPr>
        <p:txBody>
          <a:bodyPr wrap="square" rtlCol="0">
            <a:spAutoFit/>
          </a:bodyPr>
          <a:lstStyle/>
          <a:p>
            <a:pPr algn="ctr"/>
            <a:r>
              <a:rPr lang="en-US" b="1" u="sng" dirty="0">
                <a:solidFill>
                  <a:srgbClr val="002060"/>
                </a:solidFill>
              </a:rPr>
              <a:t>SPECIAL MEALS PURCHASES’ CONT’D</a:t>
            </a:r>
          </a:p>
        </p:txBody>
      </p:sp>
      <p:sp>
        <p:nvSpPr>
          <p:cNvPr id="4" name="TextBox 3">
            <a:extLst>
              <a:ext uri="{FF2B5EF4-FFF2-40B4-BE49-F238E27FC236}">
                <a16:creationId xmlns:a16="http://schemas.microsoft.com/office/drawing/2014/main" id="{0BE4A31F-1A0E-4F51-803E-3DAE643F3DA7}"/>
              </a:ext>
            </a:extLst>
          </p:cNvPr>
          <p:cNvSpPr txBox="1"/>
          <p:nvPr/>
        </p:nvSpPr>
        <p:spPr>
          <a:xfrm>
            <a:off x="126125" y="1048763"/>
            <a:ext cx="10762592"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rPr>
              <a:t>Official sign in sheets must be completed by each individual who dines at the special meal event</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The form is located at the end of your request for special meals</a:t>
            </a:r>
          </a:p>
          <a:p>
            <a:pPr marL="285750" indent="-285750">
              <a:buFont typeface="Arial" panose="020B0604020202020204" pitchFamily="34" charset="0"/>
              <a:buChar char="•"/>
            </a:pPr>
            <a:r>
              <a:rPr lang="en-US" dirty="0">
                <a:solidFill>
                  <a:srgbClr val="002060"/>
                </a:solidFill>
              </a:rPr>
              <a:t>The link for the form is </a:t>
            </a:r>
          </a:p>
          <a:p>
            <a:pPr marL="742950" lvl="1" indent="-285750">
              <a:buFont typeface="Arial" panose="020B0604020202020204" pitchFamily="34" charset="0"/>
              <a:buChar char="•"/>
            </a:pPr>
            <a:r>
              <a:rPr lang="en-US" dirty="0">
                <a:solidFill>
                  <a:srgbClr val="002060"/>
                </a:solidFill>
              </a:rPr>
              <a:t>https://www.rpcc.edu/finance-and-administration/business-office</a:t>
            </a:r>
          </a:p>
          <a:p>
            <a:pPr marL="742950" lvl="1" indent="-285750">
              <a:buFont typeface="Arial" panose="020B0604020202020204" pitchFamily="34" charset="0"/>
              <a:buChar char="•"/>
            </a:pPr>
            <a:endParaRPr lang="en-US" dirty="0">
              <a:solidFill>
                <a:srgbClr val="002060"/>
              </a:solidFill>
            </a:endParaRPr>
          </a:p>
        </p:txBody>
      </p:sp>
      <p:sp>
        <p:nvSpPr>
          <p:cNvPr id="6" name="Rectangle 5">
            <a:extLst>
              <a:ext uri="{FF2B5EF4-FFF2-40B4-BE49-F238E27FC236}">
                <a16:creationId xmlns:a16="http://schemas.microsoft.com/office/drawing/2014/main" id="{395618C7-09A8-4B2D-B903-88CE8AF94BCF}"/>
              </a:ext>
            </a:extLst>
          </p:cNvPr>
          <p:cNvSpPr/>
          <p:nvPr/>
        </p:nvSpPr>
        <p:spPr>
          <a:xfrm>
            <a:off x="608027" y="5597125"/>
            <a:ext cx="9120434" cy="923330"/>
          </a:xfrm>
          <a:prstGeom prst="rect">
            <a:avLst/>
          </a:prstGeom>
        </p:spPr>
        <p:txBody>
          <a:bodyPr wrap="square">
            <a:spAutoFit/>
          </a:bodyPr>
          <a:lstStyle/>
          <a:p>
            <a:pPr marL="285750" indent="-285750">
              <a:buFont typeface="Arial" panose="020B0604020202020204" pitchFamily="34" charset="0"/>
              <a:buChar char="•"/>
            </a:pPr>
            <a:r>
              <a:rPr lang="en-US" dirty="0">
                <a:solidFill>
                  <a:srgbClr val="002060"/>
                </a:solidFill>
              </a:rPr>
              <a:t>The completed Special Meals Report for Board Office spreadsheet must be submitted to the Staff Accountant within 1 week following the event (</a:t>
            </a:r>
            <a:r>
              <a:rPr lang="en-US" b="1" dirty="0">
                <a:solidFill>
                  <a:srgbClr val="002060"/>
                </a:solidFill>
              </a:rPr>
              <a:t>must be a typed excel spreadsheet</a:t>
            </a:r>
            <a:r>
              <a:rPr lang="en-US" dirty="0">
                <a:solidFill>
                  <a:srgbClr val="002060"/>
                </a:solidFill>
              </a:rPr>
              <a:t>)</a:t>
            </a:r>
          </a:p>
        </p:txBody>
      </p:sp>
      <p:pic>
        <p:nvPicPr>
          <p:cNvPr id="7" name="Picture 6">
            <a:extLst>
              <a:ext uri="{FF2B5EF4-FFF2-40B4-BE49-F238E27FC236}">
                <a16:creationId xmlns:a16="http://schemas.microsoft.com/office/drawing/2014/main" id="{B54C9F6C-5D8D-4530-9444-07CA1A6C54D3}"/>
              </a:ext>
            </a:extLst>
          </p:cNvPr>
          <p:cNvPicPr>
            <a:picLocks noChangeAspect="1"/>
          </p:cNvPicPr>
          <p:nvPr/>
        </p:nvPicPr>
        <p:blipFill>
          <a:blip r:embed="rId2"/>
          <a:stretch>
            <a:fillRect/>
          </a:stretch>
        </p:blipFill>
        <p:spPr>
          <a:xfrm>
            <a:off x="1347924" y="2709058"/>
            <a:ext cx="7362825" cy="2705100"/>
          </a:xfrm>
          <a:prstGeom prst="rect">
            <a:avLst/>
          </a:prstGeom>
        </p:spPr>
      </p:pic>
      <p:cxnSp>
        <p:nvCxnSpPr>
          <p:cNvPr id="9" name="Straight Arrow Connector 8">
            <a:extLst>
              <a:ext uri="{FF2B5EF4-FFF2-40B4-BE49-F238E27FC236}">
                <a16:creationId xmlns:a16="http://schemas.microsoft.com/office/drawing/2014/main" id="{E8E26888-ABFF-4DC0-83E3-D7CCB44E77DF}"/>
              </a:ext>
            </a:extLst>
          </p:cNvPr>
          <p:cNvCxnSpPr>
            <a:cxnSpLocks/>
          </p:cNvCxnSpPr>
          <p:nvPr/>
        </p:nvCxnSpPr>
        <p:spPr>
          <a:xfrm flipV="1">
            <a:off x="367076" y="4971393"/>
            <a:ext cx="1177945" cy="3555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0848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13029</TotalTime>
  <Words>1879</Words>
  <Application>Microsoft Office PowerPoint</Application>
  <PresentationFormat>Widescreen</PresentationFormat>
  <Paragraphs>249</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RECEIVING PROCESS</vt:lpstr>
      <vt:lpstr>PowerPoint Presentation</vt:lpstr>
      <vt:lpstr>THE RECEIVING PROCESS CONT’D</vt:lpstr>
      <vt:lpstr>PowerPoint Presentation</vt:lpstr>
      <vt:lpstr>PowerPoint Presentation</vt:lpstr>
      <vt:lpstr>PowerPoint Presentation</vt:lpstr>
      <vt:lpstr>PowerPoint Presentation</vt:lpstr>
      <vt:lpstr>PowerPoint Presentation</vt:lpstr>
    </vt:vector>
  </TitlesOfParts>
  <Company>Northshore Technical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Rollin’    ON    CHROME    RIVER</dc:title>
  <dc:creator>Lisa Killens</dc:creator>
  <cp:lastModifiedBy>Kimberly Showers</cp:lastModifiedBy>
  <cp:revision>280</cp:revision>
  <cp:lastPrinted>2022-10-21T20:40:20Z</cp:lastPrinted>
  <dcterms:created xsi:type="dcterms:W3CDTF">2019-08-07T12:49:45Z</dcterms:created>
  <dcterms:modified xsi:type="dcterms:W3CDTF">2023-06-07T15:01:03Z</dcterms:modified>
</cp:coreProperties>
</file>